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7ECBD2"/>
    <a:srgbClr val="002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3610-18E3-C66A-9C21-91E2B739C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B8F75-B964-3709-FC74-400E8F53C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7AE30-F86D-D5FA-A4F3-8821C803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AF84-5F37-385B-EB8E-54EA82CA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995A0-D9E2-E765-2631-CDC91A28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82EB-E4C6-F53B-9678-28E6FB21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CDC94-CF85-3FB0-BA43-A74F502D0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5BA62-1A1B-72B4-CCD0-5C6F1238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BAD2-EFBE-34A1-236E-08899F9E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98503-D654-0741-426D-65691F51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F1DDC-8B31-B73D-C2C6-24D4D2E73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D571D-91A1-2DC9-4C27-E56BD68D4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2AE6-6F9B-B8D8-DEDC-87E2779B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E44A4-FD5A-0B6D-B64A-58F7F7A3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2D0FD-5B74-56ED-C7AE-8C5A992C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4853-235D-9A35-5CC7-DA147791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C0B7-F89E-07A6-4587-4D023888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3A8E-8D27-EDD1-90AD-DF73868E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8DF7-5709-E5B9-9C09-FB6F0249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BB3F-13A0-5AAA-25D1-F2861084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5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9538-EF7F-11C2-1D8E-5DC886F7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A9B74-ECD6-3A44-E93A-59F77F093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411FA-B968-11A0-B17F-09E95C17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F4BF-8438-3109-E5D0-2973891F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662E6-92C1-F93F-DB12-5159F19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26C2-E794-197E-AF52-F65FB257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6296-1291-E5DA-E82F-282B35D01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5BE59-C4E9-85A6-F163-941061F7B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2C5E-AA1F-7A75-DCF2-F8756C4C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A32A4-9350-0531-2CC2-EB2E70AE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5024-D333-761A-F857-00C11B02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1ACE-328C-5802-4A27-63FA2775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2410-8C22-ACC9-89E8-A805D41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0D7D2-9BFD-17A3-B0CB-3E28CDAB2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7EFF9-B8EF-9D9E-6023-D96732F42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055D8-6328-B252-EAEA-243C857B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C6E23-7E22-F06E-29F9-CE5D0FA9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5C9D7-9412-057F-BA10-A4259902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C80C3-F111-83DC-22BB-B4DE6328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5653-DE0A-33F0-098E-9994378A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90E33-C6EC-6710-9BC4-FC708364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E7FF8-F18C-53DA-0A5B-EAADBB47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E9AD1-6973-C9C2-727E-32C682F3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31B46-CFB6-8962-0956-5EDB20DA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805A4-F8B8-84CC-C0C0-6DA87D31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5437D-2B35-BBA9-858F-D87C8B9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6D7F-9773-7FD6-F985-6D42D193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A259-DCC4-22D8-7C03-9409CB40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CBB78-1F09-FDEF-1434-8D8EB6556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60107-60EF-E97A-A143-9AED9C0E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53B70-13B5-171E-AB08-83D33B1F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03F6E-9CD5-54D6-C63C-1300F69E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94A9-83E5-D943-BD48-9A0DC61D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60482-9874-F735-0A00-AC951348A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0FFFB-CC0F-D3AC-BA3F-73B268EB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3266-701A-1E32-2BD1-5D0A0AF7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7012-E774-9122-47D7-736E090B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5145E-DBC1-8828-83A5-A1A442D6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9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52706-4A9C-6E9C-C83D-8B8DCE0A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03B0B-5B09-CF01-3800-07617DD39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5362-DD81-4445-E6A8-18B9DE2E1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3DE-510F-4E5C-B8EC-673831E712E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F6AA-E04E-59CE-5AA3-58E3F846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72934-F2BD-196F-7C31-C5922042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7806-A3E5-41D2-8265-2887F4021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02D3F-3D97-1135-5424-428222607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1" r="13607"/>
          <a:stretch/>
        </p:blipFill>
        <p:spPr>
          <a:xfrm>
            <a:off x="4932017" y="2267386"/>
            <a:ext cx="1507498" cy="2071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F88F6-F88F-B161-B01A-11A3B9FC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0" y="175829"/>
            <a:ext cx="1792374" cy="1945217"/>
          </a:xfrm>
          <a:prstGeom prst="rect">
            <a:avLst/>
          </a:prstGeom>
        </p:spPr>
      </p:pic>
      <p:pic>
        <p:nvPicPr>
          <p:cNvPr id="8" name="Picture 7" descr="A box of medical pads&#10;&#10;Description automatically generated">
            <a:extLst>
              <a:ext uri="{FF2B5EF4-FFF2-40B4-BE49-F238E27FC236}">
                <a16:creationId xmlns:a16="http://schemas.microsoft.com/office/drawing/2014/main" id="{6B562D91-C041-B984-A5FD-D213E5BF0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12109" r="11814" b="13469"/>
          <a:stretch/>
        </p:blipFill>
        <p:spPr>
          <a:xfrm>
            <a:off x="707494" y="2329588"/>
            <a:ext cx="2060177" cy="2071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5BDDE-9566-FA13-AADD-8E1C3937F90C}"/>
              </a:ext>
            </a:extLst>
          </p:cNvPr>
          <p:cNvSpPr txBox="1"/>
          <p:nvPr/>
        </p:nvSpPr>
        <p:spPr>
          <a:xfrm>
            <a:off x="2739175" y="123572"/>
            <a:ext cx="2151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002586"/>
                </a:solidFill>
              </a:rPr>
              <a:t>Tucks Medicated Cooling Hemorrhoidal Pads 40 ct.</a:t>
            </a:r>
          </a:p>
          <a:p>
            <a:r>
              <a:rPr lang="en-US" sz="1250" i="1" dirty="0">
                <a:solidFill>
                  <a:srgbClr val="002586"/>
                </a:solidFill>
              </a:rPr>
              <a:t>(Retail Pack)</a:t>
            </a:r>
            <a:endParaRPr lang="en-US" sz="1250" dirty="0">
              <a:solidFill>
                <a:srgbClr val="002586"/>
              </a:solidFill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4x3 = 12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00732 8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041388 00767 0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9601B-5075-49AC-C6BA-B0E457C90414}"/>
              </a:ext>
            </a:extLst>
          </p:cNvPr>
          <p:cNvSpPr txBox="1"/>
          <p:nvPr/>
        </p:nvSpPr>
        <p:spPr>
          <a:xfrm>
            <a:off x="4932017" y="123572"/>
            <a:ext cx="2544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002586"/>
                </a:solidFill>
              </a:rPr>
              <a:t>Tucks Medicated Cooling Hemorrhoidal Pads 40 ct. </a:t>
            </a:r>
          </a:p>
          <a:p>
            <a:r>
              <a:rPr lang="en-US" sz="1250" i="1" dirty="0">
                <a:solidFill>
                  <a:srgbClr val="002586"/>
                </a:solidFill>
                <a:highlight>
                  <a:srgbClr val="FFFF00"/>
                </a:highlight>
              </a:rPr>
              <a:t>(Hospital Pack)</a:t>
            </a:r>
            <a:endParaRPr lang="en-US" sz="1250" dirty="0">
              <a:solidFill>
                <a:srgbClr val="002586"/>
              </a:solidFill>
              <a:highlight>
                <a:srgbClr val="FFFF00"/>
              </a:highlight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1x72 = 72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00734 2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041388 52041 4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0BB28-A639-BABB-6C32-50F92B23436E}"/>
              </a:ext>
            </a:extLst>
          </p:cNvPr>
          <p:cNvSpPr txBox="1"/>
          <p:nvPr/>
        </p:nvSpPr>
        <p:spPr>
          <a:xfrm>
            <a:off x="2767671" y="2329588"/>
            <a:ext cx="2400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002586"/>
                </a:solidFill>
              </a:rPr>
              <a:t>Tucks Medicated Cooling Hemorrhoidal Pads 100 ct.</a:t>
            </a:r>
          </a:p>
          <a:p>
            <a:r>
              <a:rPr lang="en-US" sz="1250" i="1" dirty="0">
                <a:solidFill>
                  <a:srgbClr val="002586"/>
                </a:solidFill>
              </a:rPr>
              <a:t>(Retail Pack)</a:t>
            </a:r>
            <a:endParaRPr lang="en-US" sz="1250" dirty="0">
              <a:solidFill>
                <a:srgbClr val="002586"/>
              </a:solidFill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4x3 = 12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00730 4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041388 52100 8</a:t>
            </a:r>
            <a:r>
              <a:rPr lang="en-US" sz="1250" b="0" i="0" u="none" strike="noStrike" baseline="0" dirty="0">
                <a:solidFill>
                  <a:srgbClr val="00258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9E503-56EB-3F16-34A1-F967E9E21714}"/>
              </a:ext>
            </a:extLst>
          </p:cNvPr>
          <p:cNvSpPr txBox="1"/>
          <p:nvPr/>
        </p:nvSpPr>
        <p:spPr>
          <a:xfrm>
            <a:off x="6509379" y="2307459"/>
            <a:ext cx="300445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002586"/>
                </a:solidFill>
              </a:rPr>
              <a:t>Tucks Multi-Care Relief Kit</a:t>
            </a:r>
          </a:p>
          <a:p>
            <a:r>
              <a:rPr lang="en-US" sz="1250" i="1" dirty="0">
                <a:solidFill>
                  <a:srgbClr val="002586"/>
                </a:solidFill>
              </a:rPr>
              <a:t>(Retail Pack)</a:t>
            </a:r>
            <a:endParaRPr lang="en-US" sz="1250" dirty="0">
              <a:solidFill>
                <a:srgbClr val="002586"/>
              </a:solidFill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4x3 = 12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008776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041388 008790</a:t>
            </a:r>
            <a:r>
              <a:rPr lang="en-US" sz="1250" b="0" i="0" u="none" strike="noStrike" baseline="0" dirty="0">
                <a:solidFill>
                  <a:srgbClr val="00258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1ADD8CF-9555-DD95-2EBD-CAD68D84C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534" y="175829"/>
            <a:ext cx="3903191" cy="1992682"/>
          </a:xfrm>
          <a:prstGeom prst="rect">
            <a:avLst/>
          </a:prstGeom>
        </p:spPr>
      </p:pic>
      <p:pic>
        <p:nvPicPr>
          <p:cNvPr id="1026" name="Picture 2" descr="Tucks">
            <a:extLst>
              <a:ext uri="{FF2B5EF4-FFF2-40B4-BE49-F238E27FC236}">
                <a16:creationId xmlns:a16="http://schemas.microsoft.com/office/drawing/2014/main" id="{1AA76D0D-8775-15E9-7682-353ED18ED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73" y="183563"/>
            <a:ext cx="1440052" cy="2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6D8D40-8465-0D75-323A-8CDDC70CB601}"/>
              </a:ext>
            </a:extLst>
          </p:cNvPr>
          <p:cNvCxnSpPr/>
          <p:nvPr/>
        </p:nvCxnSpPr>
        <p:spPr>
          <a:xfrm>
            <a:off x="4817994" y="176111"/>
            <a:ext cx="0" cy="194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Blistex">
            <a:extLst>
              <a:ext uri="{FF2B5EF4-FFF2-40B4-BE49-F238E27FC236}">
                <a16:creationId xmlns:a16="http://schemas.microsoft.com/office/drawing/2014/main" id="{FDFA57E1-927F-537B-BA58-C9EC2401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1" y="4990775"/>
            <a:ext cx="1891704" cy="7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EE2365-FFF1-0F2B-A0B2-FF444147A829}"/>
              </a:ext>
            </a:extLst>
          </p:cNvPr>
          <p:cNvSpPr/>
          <p:nvPr/>
        </p:nvSpPr>
        <p:spPr>
          <a:xfrm>
            <a:off x="2824421" y="1777632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247631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747CC5F-6A47-9826-7765-029D2887BB5B}"/>
              </a:ext>
            </a:extLst>
          </p:cNvPr>
          <p:cNvSpPr/>
          <p:nvPr/>
        </p:nvSpPr>
        <p:spPr>
          <a:xfrm>
            <a:off x="5010021" y="1763168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247632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814219-964F-F759-F2E0-55DC16C7B0FB}"/>
              </a:ext>
            </a:extLst>
          </p:cNvPr>
          <p:cNvSpPr/>
          <p:nvPr/>
        </p:nvSpPr>
        <p:spPr>
          <a:xfrm>
            <a:off x="2819362" y="3990222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247629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EC8000-C019-BDE1-6831-B9D4E2D3F45C}"/>
              </a:ext>
            </a:extLst>
          </p:cNvPr>
          <p:cNvSpPr/>
          <p:nvPr/>
        </p:nvSpPr>
        <p:spPr>
          <a:xfrm>
            <a:off x="6589854" y="3783746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</a:t>
            </a:r>
            <a:r>
              <a:rPr lang="en-US" sz="1400" b="1" dirty="0" err="1">
                <a:solidFill>
                  <a:srgbClr val="7ECBD2"/>
                </a:solidFill>
              </a:rPr>
              <a:t>xxxxxx</a:t>
            </a:r>
            <a:endParaRPr lang="en-US" sz="1400" b="1" dirty="0">
              <a:solidFill>
                <a:srgbClr val="7ECBD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3873B7-BF09-4B42-F1D7-A2FEA1FE4E49}"/>
              </a:ext>
            </a:extLst>
          </p:cNvPr>
          <p:cNvSpPr txBox="1"/>
          <p:nvPr/>
        </p:nvSpPr>
        <p:spPr>
          <a:xfrm>
            <a:off x="2733513" y="4684428"/>
            <a:ext cx="249295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err="1">
                <a:solidFill>
                  <a:srgbClr val="002586"/>
                </a:solidFill>
              </a:rPr>
              <a:t>Blistex</a:t>
            </a:r>
            <a:r>
              <a:rPr lang="en-US" sz="1250" b="1" dirty="0">
                <a:solidFill>
                  <a:srgbClr val="002586"/>
                </a:solidFill>
              </a:rPr>
              <a:t> Medicated Ointment .21 oz</a:t>
            </a:r>
          </a:p>
          <a:p>
            <a:r>
              <a:rPr lang="en-US" sz="1250" i="1" dirty="0">
                <a:solidFill>
                  <a:srgbClr val="002586"/>
                </a:solidFill>
              </a:rPr>
              <a:t>(Retail Pack)</a:t>
            </a:r>
            <a:endParaRPr lang="en-US" sz="1250" dirty="0">
              <a:solidFill>
                <a:srgbClr val="002586"/>
              </a:solidFill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12x12 = 144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210216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 041388 228846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EC100A-8A99-410C-AFC0-9582FCC1BCC4}"/>
              </a:ext>
            </a:extLst>
          </p:cNvPr>
          <p:cNvSpPr/>
          <p:nvPr/>
        </p:nvSpPr>
        <p:spPr>
          <a:xfrm>
            <a:off x="2827303" y="6192878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</a:t>
            </a:r>
            <a:r>
              <a:rPr lang="en-US" sz="1400" b="1" dirty="0" err="1">
                <a:solidFill>
                  <a:srgbClr val="7ECBD2"/>
                </a:solidFill>
              </a:rPr>
              <a:t>xxxxxx</a:t>
            </a:r>
            <a:endParaRPr lang="en-US" sz="1400" b="1" dirty="0">
              <a:solidFill>
                <a:srgbClr val="7ECBD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A0CB19-AFF3-EE7C-FCDE-BDE6B4533957}"/>
              </a:ext>
            </a:extLst>
          </p:cNvPr>
          <p:cNvSpPr txBox="1"/>
          <p:nvPr/>
        </p:nvSpPr>
        <p:spPr>
          <a:xfrm>
            <a:off x="7207691" y="4683748"/>
            <a:ext cx="232946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 err="1">
                <a:solidFill>
                  <a:srgbClr val="002586"/>
                </a:solidFill>
              </a:rPr>
              <a:t>Blistex</a:t>
            </a:r>
            <a:r>
              <a:rPr lang="en-US" sz="1250" b="1" dirty="0">
                <a:solidFill>
                  <a:srgbClr val="002586"/>
                </a:solidFill>
              </a:rPr>
              <a:t> Medicated Balm .15 oz.</a:t>
            </a:r>
          </a:p>
          <a:p>
            <a:r>
              <a:rPr lang="en-US" sz="1250" i="1" dirty="0">
                <a:solidFill>
                  <a:srgbClr val="002586"/>
                </a:solidFill>
              </a:rPr>
              <a:t>(Retail Pack)</a:t>
            </a:r>
            <a:endParaRPr lang="en-US" sz="1250" dirty="0">
              <a:solidFill>
                <a:srgbClr val="002586"/>
              </a:solidFill>
            </a:endParaRPr>
          </a:p>
          <a:p>
            <a:r>
              <a:rPr lang="en-US" sz="1250" dirty="0">
                <a:solidFill>
                  <a:srgbClr val="002586"/>
                </a:solidFill>
              </a:rPr>
              <a:t>Case pack: 12x12 = 144 units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UPC: 041388 220611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UPC: 041388 831244</a:t>
            </a:r>
          </a:p>
          <a:p>
            <a:r>
              <a:rPr lang="en-US" sz="1250" dirty="0">
                <a:solidFill>
                  <a:srgbClr val="002586"/>
                </a:solidFill>
              </a:rPr>
              <a:t>Case Cost: $</a:t>
            </a:r>
          </a:p>
          <a:p>
            <a:r>
              <a:rPr lang="en-US" sz="1250" dirty="0">
                <a:solidFill>
                  <a:srgbClr val="002586"/>
                </a:solidFill>
              </a:rPr>
              <a:t>Unit Cost: $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02DA8F7-8A86-BF65-455D-2ACDCC8A324B}"/>
              </a:ext>
            </a:extLst>
          </p:cNvPr>
          <p:cNvSpPr/>
          <p:nvPr/>
        </p:nvSpPr>
        <p:spPr>
          <a:xfrm>
            <a:off x="7291119" y="6198694"/>
            <a:ext cx="1212377" cy="326636"/>
          </a:xfrm>
          <a:prstGeom prst="roundRect">
            <a:avLst/>
          </a:prstGeom>
          <a:solidFill>
            <a:srgbClr val="0025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ECBD2"/>
                </a:solidFill>
              </a:rPr>
              <a:t>CHS# </a:t>
            </a:r>
            <a:r>
              <a:rPr lang="en-US" sz="1400" b="1" dirty="0" err="1">
                <a:solidFill>
                  <a:srgbClr val="7ECBD2"/>
                </a:solidFill>
              </a:rPr>
              <a:t>xxxxxx</a:t>
            </a:r>
            <a:endParaRPr lang="en-US" sz="1400" b="1" dirty="0">
              <a:solidFill>
                <a:srgbClr val="7ECBD2"/>
              </a:solidFill>
            </a:endParaRP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092402EF-0794-401D-950B-0F64FE6727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8" y="4580410"/>
            <a:ext cx="1664497" cy="20467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25220AAC-A83B-4CAE-8C80-E86676F5E2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1" y="4591915"/>
            <a:ext cx="1664497" cy="2051091"/>
          </a:xfrm>
          <a:prstGeom prst="rect">
            <a:avLst/>
          </a:prstGeom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4765B1A2-C261-ED2C-23AB-AB55EBFEA60B}"/>
              </a:ext>
            </a:extLst>
          </p:cNvPr>
          <p:cNvCxnSpPr/>
          <p:nvPr/>
        </p:nvCxnSpPr>
        <p:spPr>
          <a:xfrm>
            <a:off x="310392" y="4437797"/>
            <a:ext cx="11627141" cy="0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961D3713-4875-7101-812E-988D426607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8487" y="5828889"/>
            <a:ext cx="2671110" cy="5396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DD88C-709C-AC08-AF01-1783A5AE30AC}"/>
              </a:ext>
            </a:extLst>
          </p:cNvPr>
          <p:cNvSpPr txBox="1"/>
          <p:nvPr/>
        </p:nvSpPr>
        <p:spPr>
          <a:xfrm>
            <a:off x="2739175" y="6487509"/>
            <a:ext cx="2492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FF0000"/>
                </a:solidFill>
              </a:rPr>
              <a:t>New Packaging starts shipping 7/15/24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F9E1-5356-D624-728E-B9A090C1A03B}"/>
              </a:ext>
            </a:extLst>
          </p:cNvPr>
          <p:cNvSpPr txBox="1"/>
          <p:nvPr/>
        </p:nvSpPr>
        <p:spPr>
          <a:xfrm>
            <a:off x="7207691" y="6509715"/>
            <a:ext cx="2492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FF0000"/>
                </a:solidFill>
              </a:rPr>
              <a:t>New Packaging starts shipping 7/15/24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BE726-58F9-E0A1-74DC-248C88527543}"/>
              </a:ext>
            </a:extLst>
          </p:cNvPr>
          <p:cNvSpPr txBox="1"/>
          <p:nvPr/>
        </p:nvSpPr>
        <p:spPr>
          <a:xfrm>
            <a:off x="2732199" y="2071213"/>
            <a:ext cx="2492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FF0000"/>
                </a:solidFill>
              </a:rPr>
              <a:t>New Case Pack starts shipping 6/3/24</a:t>
            </a:r>
          </a:p>
        </p:txBody>
      </p:sp>
    </p:spTree>
    <p:extLst>
      <p:ext uri="{BB962C8B-B14F-4D97-AF65-F5344CB8AC3E}">
        <p14:creationId xmlns:p14="http://schemas.microsoft.com/office/powerpoint/2010/main" val="139360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257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 Archbold</dc:creator>
  <cp:lastModifiedBy>Terry, Steve</cp:lastModifiedBy>
  <cp:revision>5</cp:revision>
  <dcterms:created xsi:type="dcterms:W3CDTF">2024-04-05T17:08:09Z</dcterms:created>
  <dcterms:modified xsi:type="dcterms:W3CDTF">2024-04-05T18:56:07Z</dcterms:modified>
</cp:coreProperties>
</file>