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12" r:id="rId3"/>
  </p:sldMasterIdLst>
  <p:notesMasterIdLst>
    <p:notesMasterId r:id="rId8"/>
  </p:notesMasterIdLst>
  <p:sldIdLst>
    <p:sldId id="2147473987" r:id="rId4"/>
    <p:sldId id="2147473969" r:id="rId5"/>
    <p:sldId id="2147473986" r:id="rId6"/>
    <p:sldId id="52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A4CBF0-C5DC-8BA7-92C3-CFB6BB8BAC31}" name="Amy Long Carrera" initials="AL" userId="S::amy.carrera@katefarms.com::7b84e584-7fe2-4ad6-9a17-ae4025beab8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2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8/10/relationships/authors" Target="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B9565-FB23-4124-95D5-479561F97B03}" type="datetimeFigureOut">
              <a:rPr lang="en-US" smtClean="0"/>
              <a:t>7/16/2024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D4AD7-5832-40EF-95B2-7045A290BC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530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Shape 11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64" name="Shape 11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ts val="1700"/>
              </a:lnSpc>
              <a:defRPr sz="2200"/>
            </a:pPr>
            <a:endParaRPr dirty="0"/>
          </a:p>
          <a:p>
            <a:pPr defTabSz="457200">
              <a:defRPr sz="2200"/>
            </a:pPr>
            <a:r>
              <a:rPr dirty="0"/>
              <a:t>Pea</a:t>
            </a:r>
          </a:p>
        </p:txBody>
      </p:sp>
    </p:spTree>
    <p:extLst>
      <p:ext uri="{BB962C8B-B14F-4D97-AF65-F5344CB8AC3E}">
        <p14:creationId xmlns:p14="http://schemas.microsoft.com/office/powerpoint/2010/main" val="2198395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Shape 11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64" name="Shape 11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ts val="1700"/>
              </a:lnSpc>
              <a:defRPr sz="2200"/>
            </a:pPr>
            <a:endParaRPr dirty="0"/>
          </a:p>
          <a:p>
            <a:pPr defTabSz="457200">
              <a:defRPr sz="2200"/>
            </a:pPr>
            <a:r>
              <a:rPr dirty="0"/>
              <a:t>Pea</a:t>
            </a:r>
          </a:p>
        </p:txBody>
      </p:sp>
    </p:spTree>
    <p:extLst>
      <p:ext uri="{BB962C8B-B14F-4D97-AF65-F5344CB8AC3E}">
        <p14:creationId xmlns:p14="http://schemas.microsoft.com/office/powerpoint/2010/main" val="197164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3.xml"/><Relationship Id="rId4" Type="http://schemas.openxmlformats.org/officeDocument/2006/relationships/image" Target="../media/image9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3.xml"/><Relationship Id="rId4" Type="http://schemas.openxmlformats.org/officeDocument/2006/relationships/image" Target="../media/image9.sv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3.xml"/><Relationship Id="rId4" Type="http://schemas.openxmlformats.org/officeDocument/2006/relationships/image" Target="../media/image9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3.xml"/><Relationship Id="rId4" Type="http://schemas.openxmlformats.org/officeDocument/2006/relationships/image" Target="../media/image9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3.xml"/><Relationship Id="rId4" Type="http://schemas.openxmlformats.org/officeDocument/2006/relationships/image" Target="../media/image9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3.xml"/><Relationship Id="rId4" Type="http://schemas.openxmlformats.org/officeDocument/2006/relationships/image" Target="../media/image9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slide" Target="../slides/slide3.xml"/><Relationship Id="rId4" Type="http://schemas.openxmlformats.org/officeDocument/2006/relationships/image" Target="../media/image9.sv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jpe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3.xml"/><Relationship Id="rId4" Type="http://schemas.openxmlformats.org/officeDocument/2006/relationships/image" Target="../media/image9.sv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3.xml"/><Relationship Id="rId4" Type="http://schemas.openxmlformats.org/officeDocument/2006/relationships/image" Target="../media/image9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3.xml"/><Relationship Id="rId4" Type="http://schemas.openxmlformats.org/officeDocument/2006/relationships/image" Target="../media/image9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3.xml"/><Relationship Id="rId4" Type="http://schemas.openxmlformats.org/officeDocument/2006/relationships/image" Target="../media/image9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3.xml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3.xml"/><Relationship Id="rId4" Type="http://schemas.openxmlformats.org/officeDocument/2006/relationships/image" Target="../media/image9.sv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D30191A-95BC-F74B-E06E-783B271CC1DA}"/>
              </a:ext>
            </a:extLst>
          </p:cNvPr>
          <p:cNvSpPr/>
          <p:nvPr userDrawn="1"/>
        </p:nvSpPr>
        <p:spPr>
          <a:xfrm>
            <a:off x="0" y="5166360"/>
            <a:ext cx="12188952" cy="16916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7F364A-640E-4F4E-82A5-F897D2BE1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530" y="504826"/>
            <a:ext cx="7479370" cy="2466013"/>
          </a:xfrm>
        </p:spPr>
        <p:txBody>
          <a:bodyPr anchor="b"/>
          <a:lstStyle>
            <a:lvl1pPr algn="l">
              <a:lnSpc>
                <a:spcPts val="54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58808-244F-CE43-A36A-80C715D110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530" y="3768294"/>
            <a:ext cx="7479370" cy="748289"/>
          </a:xfrm>
        </p:spPr>
        <p:txBody>
          <a:bodyPr/>
          <a:lstStyle>
            <a:lvl1pPr marL="0" indent="0" algn="l">
              <a:lnSpc>
                <a:spcPts val="2800"/>
              </a:lnSpc>
              <a:buNone/>
              <a:defRPr sz="2600" b="1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01C9F-CC4B-A54E-9A76-1C2460E5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0AE50B-11FA-4F7C-9F2A-6AD5F3F83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1" y="548475"/>
            <a:ext cx="2826224" cy="6441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5333DA-A74C-BDEB-1EF7-CC0A2901F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022" y="1741142"/>
            <a:ext cx="2724150" cy="3065809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0308CB-943F-A01E-8559-6A02FF3A98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39530" y="4705656"/>
            <a:ext cx="7479370" cy="460706"/>
          </a:xfrm>
        </p:spPr>
        <p:txBody>
          <a:bodyPr/>
          <a:lstStyle>
            <a:lvl1pPr>
              <a:lnSpc>
                <a:spcPts val="2000"/>
              </a:lnSpc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B39A4B-2B90-3DD9-4A5B-8DE663B633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39530" y="5377143"/>
            <a:ext cx="7479370" cy="460706"/>
          </a:xfrm>
        </p:spPr>
        <p:txBody>
          <a:bodyPr/>
          <a:lstStyle>
            <a:lvl1pPr>
              <a:lnSpc>
                <a:spcPts val="2000"/>
              </a:lnSpc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104FFF-DAB7-3AE4-BEAC-9F31DB6033E5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34452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1AE7F-C3EB-7447-BE01-8D0E6A39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6CBEE-9427-F94A-97A5-564BE6BB2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EE88F4-3916-3640-A5A2-FF0BEE1D6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E48AB28-ADFA-B8CD-0919-D314500C91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9038" y="1618264"/>
            <a:ext cx="51815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1121DD8-573D-4DC1-EEAB-D185E9837C8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83970" y="1618264"/>
            <a:ext cx="543493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5140FDC0-D4CD-8230-BA34-B1D859C8FBD1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8560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56090B-002F-B348-B646-B38DAF51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1BACF2-B2A7-7449-B15D-1490EE515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2EAA0F3-E0B0-38FC-3A98-083591BAC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2FBFB2-81BA-932F-94F0-3F81121E217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9038" y="2002971"/>
            <a:ext cx="5181599" cy="3966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53F58-7195-2FE1-68A1-6A6D83312CC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83970" y="2002971"/>
            <a:ext cx="5434931" cy="3966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FF131C3-4E76-FD0E-FDC2-6D0306EAB0B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9038" y="1618265"/>
            <a:ext cx="5181598" cy="384706"/>
          </a:xfrm>
        </p:spPr>
        <p:txBody>
          <a:bodyPr anchor="t"/>
          <a:lstStyle>
            <a:lvl1pPr marL="0" indent="0">
              <a:buNone/>
              <a:defRPr sz="1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E60639B-7036-7941-0C79-4B21DB97676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083970" y="1618265"/>
            <a:ext cx="5434930" cy="384706"/>
          </a:xfrm>
        </p:spPr>
        <p:txBody>
          <a:bodyPr anchor="t"/>
          <a:lstStyle>
            <a:lvl1pPr marL="0" indent="0">
              <a:buNone/>
              <a:defRPr sz="1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hlinkClick r:id="rId2" action="ppaction://hlinksldjump"/>
            <a:extLst>
              <a:ext uri="{FF2B5EF4-FFF2-40B4-BE49-F238E27FC236}">
                <a16:creationId xmlns:a16="http://schemas.microsoft.com/office/drawing/2014/main" id="{4DD36409-18CA-D21F-37FD-9AAAE1502ACB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897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head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C6A45D-9786-6D24-C786-430CA6FFFC77}"/>
              </a:ext>
            </a:extLst>
          </p:cNvPr>
          <p:cNvSpPr/>
          <p:nvPr userDrawn="1"/>
        </p:nvSpPr>
        <p:spPr>
          <a:xfrm>
            <a:off x="6083970" y="1618264"/>
            <a:ext cx="5434930" cy="4351338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56090B-002F-B348-B646-B38DAF51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1BACF2-B2A7-7449-B15D-1490EE515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2EAA0F3-E0B0-38FC-3A98-083591BAC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2FBFB2-81BA-932F-94F0-3F81121E217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9038" y="2002971"/>
            <a:ext cx="5181599" cy="3966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53F58-7195-2FE1-68A1-6A6D83312CC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56226" y="2371698"/>
            <a:ext cx="4696682" cy="3225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FF131C3-4E76-FD0E-FDC2-6D0306EAB0B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9038" y="1618265"/>
            <a:ext cx="5181598" cy="384706"/>
          </a:xfrm>
        </p:spPr>
        <p:txBody>
          <a:bodyPr anchor="t"/>
          <a:lstStyle>
            <a:lvl1pPr marL="0" indent="0">
              <a:buNone/>
              <a:defRPr sz="1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E60639B-7036-7941-0C79-4B21DB97676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456226" y="1986993"/>
            <a:ext cx="4696683" cy="384706"/>
          </a:xfrm>
        </p:spPr>
        <p:txBody>
          <a:bodyPr anchor="t"/>
          <a:lstStyle>
            <a:lvl1pPr marL="0" indent="0">
              <a:buNone/>
              <a:defRPr sz="1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8649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hlinkClick r:id="rId2" action="ppaction://hlinksldjump"/>
            <a:extLst>
              <a:ext uri="{FF2B5EF4-FFF2-40B4-BE49-F238E27FC236}">
                <a16:creationId xmlns:a16="http://schemas.microsoft.com/office/drawing/2014/main" id="{07B83901-3E76-8198-A150-04C389E179EE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884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A58DF6-448D-0CFB-1324-8A2E79861B34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hlinkClick r:id="rId2" action="ppaction://hlinksldjump"/>
            <a:extLst>
              <a:ext uri="{FF2B5EF4-FFF2-40B4-BE49-F238E27FC236}">
                <a16:creationId xmlns:a16="http://schemas.microsoft.com/office/drawing/2014/main" id="{07B83901-3E76-8198-A150-04C389E179EE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EE2EC-A2AF-1800-AED7-820EC24EE489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316F8-E87D-8228-7927-7F23FDD3CC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24385"/>
            <a:ext cx="1201534" cy="273871"/>
          </a:xfrm>
          <a:prstGeom prst="rect">
            <a:avLst/>
          </a:prstGeom>
        </p:spPr>
      </p:pic>
      <p:pic>
        <p:nvPicPr>
          <p:cNvPr id="8" name="Graphic 7" descr="Home with solid fill">
            <a:extLst>
              <a:ext uri="{FF2B5EF4-FFF2-40B4-BE49-F238E27FC236}">
                <a16:creationId xmlns:a16="http://schemas.microsoft.com/office/drawing/2014/main" id="{E3F6D01D-F9FA-4EEA-9D0C-95960AB219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061" y="6386366"/>
            <a:ext cx="366063" cy="36606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EDC6B44-736C-E293-474F-07F38207F6F0}"/>
              </a:ext>
            </a:extLst>
          </p:cNvPr>
          <p:cNvSpPr txBox="1">
            <a:spLocks/>
          </p:cNvSpPr>
          <p:nvPr userDrawn="1"/>
        </p:nvSpPr>
        <p:spPr>
          <a:xfrm>
            <a:off x="593333" y="-1267"/>
            <a:ext cx="109517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u="sng" dirty="0"/>
              <a:t>Why Kate Farms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98A8307-04F9-B297-3805-3DEEB836563A}"/>
              </a:ext>
            </a:extLst>
          </p:cNvPr>
          <p:cNvSpPr txBox="1">
            <a:spLocks/>
          </p:cNvSpPr>
          <p:nvPr userDrawn="1"/>
        </p:nvSpPr>
        <p:spPr>
          <a:xfrm>
            <a:off x="1821734" y="-1267"/>
            <a:ext cx="131591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dirty="0"/>
              <a:t>Plant-based formulas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7DBE51B-A526-1C87-72A6-5E5AAC335CA3}"/>
              </a:ext>
            </a:extLst>
          </p:cNvPr>
          <p:cNvSpPr txBox="1">
            <a:spLocks/>
          </p:cNvSpPr>
          <p:nvPr userDrawn="1"/>
        </p:nvSpPr>
        <p:spPr>
          <a:xfrm>
            <a:off x="3270873" y="-1267"/>
            <a:ext cx="177783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Science-backed formulations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1D7523-E4DB-B079-0A93-8379DCDDA60B}"/>
              </a:ext>
            </a:extLst>
          </p:cNvPr>
          <p:cNvSpPr txBox="1">
            <a:spLocks/>
          </p:cNvSpPr>
          <p:nvPr userDrawn="1"/>
        </p:nvSpPr>
        <p:spPr>
          <a:xfrm>
            <a:off x="9221615" y="-1267"/>
            <a:ext cx="65267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Summary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95FD011-87A6-E630-7381-5F5C672832DC}"/>
              </a:ext>
            </a:extLst>
          </p:cNvPr>
          <p:cNvSpPr txBox="1">
            <a:spLocks/>
          </p:cNvSpPr>
          <p:nvPr userDrawn="1"/>
        </p:nvSpPr>
        <p:spPr>
          <a:xfrm>
            <a:off x="5181929" y="-1267"/>
            <a:ext cx="141469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Clinically demonstrated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639D8C1-05C0-C5C2-85AF-09771C17FB7D}"/>
              </a:ext>
            </a:extLst>
          </p:cNvPr>
          <p:cNvSpPr txBox="1">
            <a:spLocks/>
          </p:cNvSpPr>
          <p:nvPr userDrawn="1"/>
        </p:nvSpPr>
        <p:spPr>
          <a:xfrm>
            <a:off x="6729845" y="-1267"/>
            <a:ext cx="1161049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Sustainable future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7657764-9102-2174-4C52-5A2951CF0A08}"/>
              </a:ext>
            </a:extLst>
          </p:cNvPr>
          <p:cNvSpPr txBox="1">
            <a:spLocks/>
          </p:cNvSpPr>
          <p:nvPr userDrawn="1"/>
        </p:nvSpPr>
        <p:spPr>
          <a:xfrm>
            <a:off x="8024119" y="-1267"/>
            <a:ext cx="106427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Easily accessible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2AD928-5261-6141-A54B-365C43542E26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D2A4A7-F022-E443-B0D4-002E76A8E92C}"/>
              </a:ext>
            </a:extLst>
          </p:cNvPr>
          <p:cNvSpPr txBox="1"/>
          <p:nvPr userDrawn="1"/>
        </p:nvSpPr>
        <p:spPr>
          <a:xfrm>
            <a:off x="4060371" y="228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0" name="Rectangle 19">
            <a:hlinkClick r:id="rId6" action="ppaction://hlinksldjump"/>
            <a:extLst>
              <a:ext uri="{FF2B5EF4-FFF2-40B4-BE49-F238E27FC236}">
                <a16:creationId xmlns:a16="http://schemas.microsoft.com/office/drawing/2014/main" id="{AFAB6353-1DAB-AE4D-B844-40F10271DD14}"/>
              </a:ext>
            </a:extLst>
          </p:cNvPr>
          <p:cNvSpPr/>
          <p:nvPr userDrawn="1"/>
        </p:nvSpPr>
        <p:spPr>
          <a:xfrm>
            <a:off x="515566" y="71926"/>
            <a:ext cx="1179577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hlinkClick r:id="" action="ppaction://noaction"/>
            <a:extLst>
              <a:ext uri="{FF2B5EF4-FFF2-40B4-BE49-F238E27FC236}">
                <a16:creationId xmlns:a16="http://schemas.microsoft.com/office/drawing/2014/main" id="{FA4C004A-214D-C847-B364-553781BE735C}"/>
              </a:ext>
            </a:extLst>
          </p:cNvPr>
          <p:cNvSpPr/>
          <p:nvPr userDrawn="1"/>
        </p:nvSpPr>
        <p:spPr>
          <a:xfrm>
            <a:off x="1828798" y="71926"/>
            <a:ext cx="12801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hlinkClick r:id="" action="ppaction://noaction"/>
            <a:extLst>
              <a:ext uri="{FF2B5EF4-FFF2-40B4-BE49-F238E27FC236}">
                <a16:creationId xmlns:a16="http://schemas.microsoft.com/office/drawing/2014/main" id="{DAEBBA5B-1079-1847-B20E-A9EB27246872}"/>
              </a:ext>
            </a:extLst>
          </p:cNvPr>
          <p:cNvSpPr/>
          <p:nvPr userDrawn="1"/>
        </p:nvSpPr>
        <p:spPr>
          <a:xfrm>
            <a:off x="3291838" y="71926"/>
            <a:ext cx="17373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hlinkClick r:id="" action="ppaction://noaction"/>
            <a:extLst>
              <a:ext uri="{FF2B5EF4-FFF2-40B4-BE49-F238E27FC236}">
                <a16:creationId xmlns:a16="http://schemas.microsoft.com/office/drawing/2014/main" id="{59F1638A-B980-FC4B-B452-70ECEF097A5E}"/>
              </a:ext>
            </a:extLst>
          </p:cNvPr>
          <p:cNvSpPr/>
          <p:nvPr userDrawn="1"/>
        </p:nvSpPr>
        <p:spPr>
          <a:xfrm>
            <a:off x="5157214" y="71926"/>
            <a:ext cx="14630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hlinkClick r:id="" action="ppaction://noaction"/>
            <a:extLst>
              <a:ext uri="{FF2B5EF4-FFF2-40B4-BE49-F238E27FC236}">
                <a16:creationId xmlns:a16="http://schemas.microsoft.com/office/drawing/2014/main" id="{1D3E61BD-AE09-2746-9DF8-8646B5C23CD9}"/>
              </a:ext>
            </a:extLst>
          </p:cNvPr>
          <p:cNvSpPr/>
          <p:nvPr userDrawn="1"/>
        </p:nvSpPr>
        <p:spPr>
          <a:xfrm>
            <a:off x="6775702" y="71926"/>
            <a:ext cx="10972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hlinkClick r:id="" action="ppaction://noaction"/>
            <a:extLst>
              <a:ext uri="{FF2B5EF4-FFF2-40B4-BE49-F238E27FC236}">
                <a16:creationId xmlns:a16="http://schemas.microsoft.com/office/drawing/2014/main" id="{0B38AB6C-6B45-B547-A59F-AE144052D453}"/>
              </a:ext>
            </a:extLst>
          </p:cNvPr>
          <p:cNvSpPr/>
          <p:nvPr userDrawn="1"/>
        </p:nvSpPr>
        <p:spPr>
          <a:xfrm>
            <a:off x="8055862" y="71926"/>
            <a:ext cx="10058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hlinkClick r:id="" action="ppaction://noaction"/>
            <a:extLst>
              <a:ext uri="{FF2B5EF4-FFF2-40B4-BE49-F238E27FC236}">
                <a16:creationId xmlns:a16="http://schemas.microsoft.com/office/drawing/2014/main" id="{E9C87C88-1A9E-CE42-BD87-4EDBB4ECFDF1}"/>
              </a:ext>
            </a:extLst>
          </p:cNvPr>
          <p:cNvSpPr/>
          <p:nvPr userDrawn="1"/>
        </p:nvSpPr>
        <p:spPr>
          <a:xfrm>
            <a:off x="9226294" y="71926"/>
            <a:ext cx="6400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hlinkClick r:id="" action="ppaction://noaction"/>
            <a:extLst>
              <a:ext uri="{FF2B5EF4-FFF2-40B4-BE49-F238E27FC236}">
                <a16:creationId xmlns:a16="http://schemas.microsoft.com/office/drawing/2014/main" id="{E2DA6FC1-5C0E-9243-A79B-A0E9A8046B62}"/>
              </a:ext>
            </a:extLst>
          </p:cNvPr>
          <p:cNvSpPr/>
          <p:nvPr userDrawn="1"/>
        </p:nvSpPr>
        <p:spPr>
          <a:xfrm>
            <a:off x="10007513" y="86503"/>
            <a:ext cx="183610" cy="1836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fontAlgn="auto" hangingPunct="0"/>
            <a:r>
              <a:rPr lang="en-US" kern="0" dirty="0">
                <a:solidFill>
                  <a:schemeClr val="tx1"/>
                </a:solidFill>
                <a:latin typeface="Arial" panose="020B0604020202020204"/>
                <a:sym typeface="Helvetica Neue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81400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A58DF6-448D-0CFB-1324-8A2E79861B34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2024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EE2EC-A2AF-1800-AED7-820EC24EE489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316F8-E87D-8228-7927-7F23FDD3CC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24385"/>
            <a:ext cx="1201534" cy="2738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C3A61FD-F1AE-414D-9F0F-91A6481B51AD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161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A58DF6-448D-0CFB-1324-8A2E79861B34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2024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hlinkClick r:id="rId2" action="ppaction://hlinksldjump"/>
            <a:extLst>
              <a:ext uri="{FF2B5EF4-FFF2-40B4-BE49-F238E27FC236}">
                <a16:creationId xmlns:a16="http://schemas.microsoft.com/office/drawing/2014/main" id="{07B83901-3E76-8198-A150-04C389E179EE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EE2EC-A2AF-1800-AED7-820EC24EE489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316F8-E87D-8228-7927-7F23FDD3CC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24385"/>
            <a:ext cx="1201534" cy="273871"/>
          </a:xfrm>
          <a:prstGeom prst="rect">
            <a:avLst/>
          </a:prstGeom>
        </p:spPr>
      </p:pic>
      <p:pic>
        <p:nvPicPr>
          <p:cNvPr id="8" name="Graphic 7" descr="Home with solid fill">
            <a:extLst>
              <a:ext uri="{FF2B5EF4-FFF2-40B4-BE49-F238E27FC236}">
                <a16:creationId xmlns:a16="http://schemas.microsoft.com/office/drawing/2014/main" id="{E3F6D01D-F9FA-4EEA-9D0C-95960AB219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061" y="6386366"/>
            <a:ext cx="366063" cy="36606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EDC6B44-736C-E293-474F-07F38207F6F0}"/>
              </a:ext>
            </a:extLst>
          </p:cNvPr>
          <p:cNvSpPr txBox="1">
            <a:spLocks/>
          </p:cNvSpPr>
          <p:nvPr userDrawn="1"/>
        </p:nvSpPr>
        <p:spPr>
          <a:xfrm>
            <a:off x="593333" y="-1267"/>
            <a:ext cx="109517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dirty="0"/>
              <a:t>Why Kate Farms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98A8307-04F9-B297-3805-3DEEB836563A}"/>
              </a:ext>
            </a:extLst>
          </p:cNvPr>
          <p:cNvSpPr txBox="1">
            <a:spLocks/>
          </p:cNvSpPr>
          <p:nvPr userDrawn="1"/>
        </p:nvSpPr>
        <p:spPr>
          <a:xfrm>
            <a:off x="1821734" y="-1267"/>
            <a:ext cx="131591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/>
              <a:t>Plant-based formulas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7DBE51B-A526-1C87-72A6-5E5AAC335CA3}"/>
              </a:ext>
            </a:extLst>
          </p:cNvPr>
          <p:cNvSpPr txBox="1">
            <a:spLocks/>
          </p:cNvSpPr>
          <p:nvPr userDrawn="1"/>
        </p:nvSpPr>
        <p:spPr>
          <a:xfrm>
            <a:off x="3270873" y="-1267"/>
            <a:ext cx="177783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1" u="sng" dirty="0"/>
              <a:t>Science-backed formulations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1D7523-E4DB-B079-0A93-8379DCDDA60B}"/>
              </a:ext>
            </a:extLst>
          </p:cNvPr>
          <p:cNvSpPr txBox="1">
            <a:spLocks/>
          </p:cNvSpPr>
          <p:nvPr userDrawn="1"/>
        </p:nvSpPr>
        <p:spPr>
          <a:xfrm>
            <a:off x="9221615" y="-1267"/>
            <a:ext cx="65267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Summary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95FD011-87A6-E630-7381-5F5C672832DC}"/>
              </a:ext>
            </a:extLst>
          </p:cNvPr>
          <p:cNvSpPr txBox="1">
            <a:spLocks/>
          </p:cNvSpPr>
          <p:nvPr userDrawn="1"/>
        </p:nvSpPr>
        <p:spPr>
          <a:xfrm>
            <a:off x="5181929" y="-1267"/>
            <a:ext cx="141469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Clinically demonstrated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639D8C1-05C0-C5C2-85AF-09771C17FB7D}"/>
              </a:ext>
            </a:extLst>
          </p:cNvPr>
          <p:cNvSpPr txBox="1">
            <a:spLocks/>
          </p:cNvSpPr>
          <p:nvPr userDrawn="1"/>
        </p:nvSpPr>
        <p:spPr>
          <a:xfrm>
            <a:off x="6729845" y="-1267"/>
            <a:ext cx="1161049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Sustainable future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7657764-9102-2174-4C52-5A2951CF0A08}"/>
              </a:ext>
            </a:extLst>
          </p:cNvPr>
          <p:cNvSpPr txBox="1">
            <a:spLocks/>
          </p:cNvSpPr>
          <p:nvPr userDrawn="1"/>
        </p:nvSpPr>
        <p:spPr>
          <a:xfrm>
            <a:off x="8024119" y="-1267"/>
            <a:ext cx="106427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Easily accessible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BCDA58-3B18-B144-A2E3-A308D89B9DB3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F91BE4-1220-8A49-A443-2EB15217055C}"/>
              </a:ext>
            </a:extLst>
          </p:cNvPr>
          <p:cNvSpPr txBox="1"/>
          <p:nvPr userDrawn="1"/>
        </p:nvSpPr>
        <p:spPr>
          <a:xfrm>
            <a:off x="4060371" y="228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0" name="Rectangle 19">
            <a:hlinkClick r:id="rId6" action="ppaction://hlinksldjump"/>
            <a:extLst>
              <a:ext uri="{FF2B5EF4-FFF2-40B4-BE49-F238E27FC236}">
                <a16:creationId xmlns:a16="http://schemas.microsoft.com/office/drawing/2014/main" id="{268BC60C-74CC-6247-AD54-FC971D9F95BE}"/>
              </a:ext>
            </a:extLst>
          </p:cNvPr>
          <p:cNvSpPr/>
          <p:nvPr userDrawn="1"/>
        </p:nvSpPr>
        <p:spPr>
          <a:xfrm>
            <a:off x="515566" y="71926"/>
            <a:ext cx="1179577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hlinkClick r:id="" action="ppaction://noaction"/>
            <a:extLst>
              <a:ext uri="{FF2B5EF4-FFF2-40B4-BE49-F238E27FC236}">
                <a16:creationId xmlns:a16="http://schemas.microsoft.com/office/drawing/2014/main" id="{54E1E213-A171-6746-98A1-2E59FCC5C5B9}"/>
              </a:ext>
            </a:extLst>
          </p:cNvPr>
          <p:cNvSpPr/>
          <p:nvPr userDrawn="1"/>
        </p:nvSpPr>
        <p:spPr>
          <a:xfrm>
            <a:off x="1828798" y="71926"/>
            <a:ext cx="12801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hlinkClick r:id="" action="ppaction://noaction"/>
            <a:extLst>
              <a:ext uri="{FF2B5EF4-FFF2-40B4-BE49-F238E27FC236}">
                <a16:creationId xmlns:a16="http://schemas.microsoft.com/office/drawing/2014/main" id="{5B9B5E30-80FD-A144-903A-2058CE51D04C}"/>
              </a:ext>
            </a:extLst>
          </p:cNvPr>
          <p:cNvSpPr/>
          <p:nvPr userDrawn="1"/>
        </p:nvSpPr>
        <p:spPr>
          <a:xfrm>
            <a:off x="3291838" y="71926"/>
            <a:ext cx="17373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hlinkClick r:id="" action="ppaction://noaction"/>
            <a:extLst>
              <a:ext uri="{FF2B5EF4-FFF2-40B4-BE49-F238E27FC236}">
                <a16:creationId xmlns:a16="http://schemas.microsoft.com/office/drawing/2014/main" id="{2998E855-160A-1946-A73A-4C8796FCDB23}"/>
              </a:ext>
            </a:extLst>
          </p:cNvPr>
          <p:cNvSpPr/>
          <p:nvPr userDrawn="1"/>
        </p:nvSpPr>
        <p:spPr>
          <a:xfrm>
            <a:off x="5157214" y="71926"/>
            <a:ext cx="14630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hlinkClick r:id="" action="ppaction://noaction"/>
            <a:extLst>
              <a:ext uri="{FF2B5EF4-FFF2-40B4-BE49-F238E27FC236}">
                <a16:creationId xmlns:a16="http://schemas.microsoft.com/office/drawing/2014/main" id="{C4D31E1D-0AB5-514C-8448-902D0F6447AC}"/>
              </a:ext>
            </a:extLst>
          </p:cNvPr>
          <p:cNvSpPr/>
          <p:nvPr userDrawn="1"/>
        </p:nvSpPr>
        <p:spPr>
          <a:xfrm>
            <a:off x="6775702" y="71926"/>
            <a:ext cx="10972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hlinkClick r:id="" action="ppaction://noaction"/>
            <a:extLst>
              <a:ext uri="{FF2B5EF4-FFF2-40B4-BE49-F238E27FC236}">
                <a16:creationId xmlns:a16="http://schemas.microsoft.com/office/drawing/2014/main" id="{F251D852-94F6-8D4B-A3C0-182AB2FF3776}"/>
              </a:ext>
            </a:extLst>
          </p:cNvPr>
          <p:cNvSpPr/>
          <p:nvPr userDrawn="1"/>
        </p:nvSpPr>
        <p:spPr>
          <a:xfrm>
            <a:off x="8055862" y="71926"/>
            <a:ext cx="10058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hlinkClick r:id="" action="ppaction://noaction"/>
            <a:extLst>
              <a:ext uri="{FF2B5EF4-FFF2-40B4-BE49-F238E27FC236}">
                <a16:creationId xmlns:a16="http://schemas.microsoft.com/office/drawing/2014/main" id="{C00830BE-1DA7-3343-B269-2CDCA231F683}"/>
              </a:ext>
            </a:extLst>
          </p:cNvPr>
          <p:cNvSpPr/>
          <p:nvPr userDrawn="1"/>
        </p:nvSpPr>
        <p:spPr>
          <a:xfrm>
            <a:off x="9226294" y="71926"/>
            <a:ext cx="6400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hlinkClick r:id="" action="ppaction://noaction"/>
            <a:extLst>
              <a:ext uri="{FF2B5EF4-FFF2-40B4-BE49-F238E27FC236}">
                <a16:creationId xmlns:a16="http://schemas.microsoft.com/office/drawing/2014/main" id="{F178D6BF-DE3D-1940-8833-EA2EF06B2235}"/>
              </a:ext>
            </a:extLst>
          </p:cNvPr>
          <p:cNvSpPr/>
          <p:nvPr userDrawn="1"/>
        </p:nvSpPr>
        <p:spPr>
          <a:xfrm>
            <a:off x="9966958" y="71926"/>
            <a:ext cx="27432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hlinkClick r:id="" action="ppaction://noaction"/>
            <a:extLst>
              <a:ext uri="{FF2B5EF4-FFF2-40B4-BE49-F238E27FC236}">
                <a16:creationId xmlns:a16="http://schemas.microsoft.com/office/drawing/2014/main" id="{9E3A4096-F966-4A45-B394-F2783F833F22}"/>
              </a:ext>
            </a:extLst>
          </p:cNvPr>
          <p:cNvSpPr/>
          <p:nvPr userDrawn="1"/>
        </p:nvSpPr>
        <p:spPr>
          <a:xfrm>
            <a:off x="10007513" y="86503"/>
            <a:ext cx="183610" cy="1836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fontAlgn="auto" hangingPunct="0"/>
            <a:r>
              <a:rPr lang="en-US" kern="0" dirty="0">
                <a:solidFill>
                  <a:schemeClr val="tx1"/>
                </a:solidFill>
                <a:latin typeface="Arial" panose="020B0604020202020204"/>
                <a:sym typeface="Helvetica Neue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043808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A58DF6-448D-0CFB-1324-8A2E79861B34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hlinkClick r:id="rId2" action="ppaction://hlinksldjump"/>
            <a:extLst>
              <a:ext uri="{FF2B5EF4-FFF2-40B4-BE49-F238E27FC236}">
                <a16:creationId xmlns:a16="http://schemas.microsoft.com/office/drawing/2014/main" id="{07B83901-3E76-8198-A150-04C389E179EE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EE2EC-A2AF-1800-AED7-820EC24EE489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316F8-E87D-8228-7927-7F23FDD3CC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24385"/>
            <a:ext cx="1201534" cy="273871"/>
          </a:xfrm>
          <a:prstGeom prst="rect">
            <a:avLst/>
          </a:prstGeom>
        </p:spPr>
      </p:pic>
      <p:pic>
        <p:nvPicPr>
          <p:cNvPr id="8" name="Graphic 7" descr="Home with solid fill">
            <a:extLst>
              <a:ext uri="{FF2B5EF4-FFF2-40B4-BE49-F238E27FC236}">
                <a16:creationId xmlns:a16="http://schemas.microsoft.com/office/drawing/2014/main" id="{E3F6D01D-F9FA-4EEA-9D0C-95960AB219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061" y="6386366"/>
            <a:ext cx="366063" cy="36606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EDC6B44-736C-E293-474F-07F38207F6F0}"/>
              </a:ext>
            </a:extLst>
          </p:cNvPr>
          <p:cNvSpPr txBox="1">
            <a:spLocks/>
          </p:cNvSpPr>
          <p:nvPr userDrawn="1"/>
        </p:nvSpPr>
        <p:spPr>
          <a:xfrm>
            <a:off x="593333" y="-1267"/>
            <a:ext cx="109517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dirty="0"/>
              <a:t>Why Kate Farms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98A8307-04F9-B297-3805-3DEEB836563A}"/>
              </a:ext>
            </a:extLst>
          </p:cNvPr>
          <p:cNvSpPr txBox="1">
            <a:spLocks/>
          </p:cNvSpPr>
          <p:nvPr userDrawn="1"/>
        </p:nvSpPr>
        <p:spPr>
          <a:xfrm>
            <a:off x="1821734" y="-1267"/>
            <a:ext cx="131591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/>
              <a:t>Plant-based formulas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7DBE51B-A526-1C87-72A6-5E5AAC335CA3}"/>
              </a:ext>
            </a:extLst>
          </p:cNvPr>
          <p:cNvSpPr txBox="1">
            <a:spLocks/>
          </p:cNvSpPr>
          <p:nvPr userDrawn="1"/>
        </p:nvSpPr>
        <p:spPr>
          <a:xfrm>
            <a:off x="3270873" y="-1267"/>
            <a:ext cx="177783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Science-backed formulations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1D7523-E4DB-B079-0A93-8379DCDDA60B}"/>
              </a:ext>
            </a:extLst>
          </p:cNvPr>
          <p:cNvSpPr txBox="1">
            <a:spLocks/>
          </p:cNvSpPr>
          <p:nvPr userDrawn="1"/>
        </p:nvSpPr>
        <p:spPr>
          <a:xfrm>
            <a:off x="9221615" y="-1267"/>
            <a:ext cx="65267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Summary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95FD011-87A6-E630-7381-5F5C672832DC}"/>
              </a:ext>
            </a:extLst>
          </p:cNvPr>
          <p:cNvSpPr txBox="1">
            <a:spLocks/>
          </p:cNvSpPr>
          <p:nvPr userDrawn="1"/>
        </p:nvSpPr>
        <p:spPr>
          <a:xfrm>
            <a:off x="5115316" y="-1267"/>
            <a:ext cx="154791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1" u="sng" dirty="0"/>
              <a:t>Clinically demonstrated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639D8C1-05C0-C5C2-85AF-09771C17FB7D}"/>
              </a:ext>
            </a:extLst>
          </p:cNvPr>
          <p:cNvSpPr txBox="1">
            <a:spLocks/>
          </p:cNvSpPr>
          <p:nvPr userDrawn="1"/>
        </p:nvSpPr>
        <p:spPr>
          <a:xfrm>
            <a:off x="6729845" y="-1267"/>
            <a:ext cx="1161049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Sustainable future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7657764-9102-2174-4C52-5A2951CF0A08}"/>
              </a:ext>
            </a:extLst>
          </p:cNvPr>
          <p:cNvSpPr txBox="1">
            <a:spLocks/>
          </p:cNvSpPr>
          <p:nvPr userDrawn="1"/>
        </p:nvSpPr>
        <p:spPr>
          <a:xfrm>
            <a:off x="8024119" y="-1267"/>
            <a:ext cx="106427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Easily accessible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10D1D8-C350-AA44-9BEA-FDFEEE266841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4BD5E1-14CD-AE4C-A601-64681F4186D2}"/>
              </a:ext>
            </a:extLst>
          </p:cNvPr>
          <p:cNvSpPr txBox="1"/>
          <p:nvPr userDrawn="1"/>
        </p:nvSpPr>
        <p:spPr>
          <a:xfrm>
            <a:off x="4060371" y="228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0" name="Rectangle 19">
            <a:hlinkClick r:id="rId6" action="ppaction://hlinksldjump"/>
            <a:extLst>
              <a:ext uri="{FF2B5EF4-FFF2-40B4-BE49-F238E27FC236}">
                <a16:creationId xmlns:a16="http://schemas.microsoft.com/office/drawing/2014/main" id="{4136F269-D242-0848-8C27-ED1EEFFCA7DA}"/>
              </a:ext>
            </a:extLst>
          </p:cNvPr>
          <p:cNvSpPr/>
          <p:nvPr userDrawn="1"/>
        </p:nvSpPr>
        <p:spPr>
          <a:xfrm>
            <a:off x="515566" y="71926"/>
            <a:ext cx="1179577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hlinkClick r:id="" action="ppaction://noaction"/>
            <a:extLst>
              <a:ext uri="{FF2B5EF4-FFF2-40B4-BE49-F238E27FC236}">
                <a16:creationId xmlns:a16="http://schemas.microsoft.com/office/drawing/2014/main" id="{590141FB-1990-834D-B631-BCFAED6F28D2}"/>
              </a:ext>
            </a:extLst>
          </p:cNvPr>
          <p:cNvSpPr/>
          <p:nvPr userDrawn="1"/>
        </p:nvSpPr>
        <p:spPr>
          <a:xfrm>
            <a:off x="1828798" y="71926"/>
            <a:ext cx="12801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hlinkClick r:id="" action="ppaction://noaction"/>
            <a:extLst>
              <a:ext uri="{FF2B5EF4-FFF2-40B4-BE49-F238E27FC236}">
                <a16:creationId xmlns:a16="http://schemas.microsoft.com/office/drawing/2014/main" id="{10315D9F-110F-B248-8907-445E48B41D00}"/>
              </a:ext>
            </a:extLst>
          </p:cNvPr>
          <p:cNvSpPr/>
          <p:nvPr userDrawn="1"/>
        </p:nvSpPr>
        <p:spPr>
          <a:xfrm>
            <a:off x="3291838" y="71926"/>
            <a:ext cx="17373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hlinkClick r:id="" action="ppaction://noaction"/>
            <a:extLst>
              <a:ext uri="{FF2B5EF4-FFF2-40B4-BE49-F238E27FC236}">
                <a16:creationId xmlns:a16="http://schemas.microsoft.com/office/drawing/2014/main" id="{52F7D44D-4F20-AC47-9E16-2EAC20386891}"/>
              </a:ext>
            </a:extLst>
          </p:cNvPr>
          <p:cNvSpPr/>
          <p:nvPr userDrawn="1"/>
        </p:nvSpPr>
        <p:spPr>
          <a:xfrm>
            <a:off x="5157214" y="71926"/>
            <a:ext cx="14630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hlinkClick r:id="" action="ppaction://noaction"/>
            <a:extLst>
              <a:ext uri="{FF2B5EF4-FFF2-40B4-BE49-F238E27FC236}">
                <a16:creationId xmlns:a16="http://schemas.microsoft.com/office/drawing/2014/main" id="{D1DDD1B2-C45E-124E-ACD3-101C050E1F82}"/>
              </a:ext>
            </a:extLst>
          </p:cNvPr>
          <p:cNvSpPr/>
          <p:nvPr userDrawn="1"/>
        </p:nvSpPr>
        <p:spPr>
          <a:xfrm>
            <a:off x="6775702" y="71926"/>
            <a:ext cx="10972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hlinkClick r:id="" action="ppaction://noaction"/>
            <a:extLst>
              <a:ext uri="{FF2B5EF4-FFF2-40B4-BE49-F238E27FC236}">
                <a16:creationId xmlns:a16="http://schemas.microsoft.com/office/drawing/2014/main" id="{220C3EC9-59AA-A647-BB2C-2346AF55A30A}"/>
              </a:ext>
            </a:extLst>
          </p:cNvPr>
          <p:cNvSpPr/>
          <p:nvPr userDrawn="1"/>
        </p:nvSpPr>
        <p:spPr>
          <a:xfrm>
            <a:off x="8055862" y="71926"/>
            <a:ext cx="10058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hlinkClick r:id="" action="ppaction://noaction"/>
            <a:extLst>
              <a:ext uri="{FF2B5EF4-FFF2-40B4-BE49-F238E27FC236}">
                <a16:creationId xmlns:a16="http://schemas.microsoft.com/office/drawing/2014/main" id="{152B4374-5D73-3B41-8B88-6AB0143DEE7E}"/>
              </a:ext>
            </a:extLst>
          </p:cNvPr>
          <p:cNvSpPr/>
          <p:nvPr userDrawn="1"/>
        </p:nvSpPr>
        <p:spPr>
          <a:xfrm>
            <a:off x="9226294" y="71926"/>
            <a:ext cx="6400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hlinkClick r:id="" action="ppaction://noaction"/>
            <a:extLst>
              <a:ext uri="{FF2B5EF4-FFF2-40B4-BE49-F238E27FC236}">
                <a16:creationId xmlns:a16="http://schemas.microsoft.com/office/drawing/2014/main" id="{4B40AED7-8897-DF45-A13E-BB72B381409A}"/>
              </a:ext>
            </a:extLst>
          </p:cNvPr>
          <p:cNvSpPr/>
          <p:nvPr userDrawn="1"/>
        </p:nvSpPr>
        <p:spPr>
          <a:xfrm>
            <a:off x="10007513" y="86503"/>
            <a:ext cx="183610" cy="1836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fontAlgn="auto" hangingPunct="0"/>
            <a:r>
              <a:rPr lang="en-US" kern="0" dirty="0">
                <a:solidFill>
                  <a:schemeClr val="tx1"/>
                </a:solidFill>
                <a:latin typeface="Arial" panose="020B0604020202020204"/>
                <a:sym typeface="Helvetica Neue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558556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A58DF6-448D-0CFB-1324-8A2E79861B34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hlinkClick r:id="rId2" action="ppaction://hlinksldjump"/>
            <a:extLst>
              <a:ext uri="{FF2B5EF4-FFF2-40B4-BE49-F238E27FC236}">
                <a16:creationId xmlns:a16="http://schemas.microsoft.com/office/drawing/2014/main" id="{07B83901-3E76-8198-A150-04C389E179EE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EE2EC-A2AF-1800-AED7-820EC24EE489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316F8-E87D-8228-7927-7F23FDD3CC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24385"/>
            <a:ext cx="1201534" cy="273871"/>
          </a:xfrm>
          <a:prstGeom prst="rect">
            <a:avLst/>
          </a:prstGeom>
        </p:spPr>
      </p:pic>
      <p:pic>
        <p:nvPicPr>
          <p:cNvPr id="8" name="Graphic 7" descr="Home with solid fill">
            <a:extLst>
              <a:ext uri="{FF2B5EF4-FFF2-40B4-BE49-F238E27FC236}">
                <a16:creationId xmlns:a16="http://schemas.microsoft.com/office/drawing/2014/main" id="{E3F6D01D-F9FA-4EEA-9D0C-95960AB219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061" y="6386366"/>
            <a:ext cx="366063" cy="36606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EDC6B44-736C-E293-474F-07F38207F6F0}"/>
              </a:ext>
            </a:extLst>
          </p:cNvPr>
          <p:cNvSpPr txBox="1">
            <a:spLocks/>
          </p:cNvSpPr>
          <p:nvPr userDrawn="1"/>
        </p:nvSpPr>
        <p:spPr>
          <a:xfrm>
            <a:off x="593333" y="-1267"/>
            <a:ext cx="109517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dirty="0"/>
              <a:t>Why Kate Farms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98A8307-04F9-B297-3805-3DEEB836563A}"/>
              </a:ext>
            </a:extLst>
          </p:cNvPr>
          <p:cNvSpPr txBox="1">
            <a:spLocks/>
          </p:cNvSpPr>
          <p:nvPr userDrawn="1"/>
        </p:nvSpPr>
        <p:spPr>
          <a:xfrm>
            <a:off x="1821734" y="-1267"/>
            <a:ext cx="131591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/>
              <a:t>Plant-based formulas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7DBE51B-A526-1C87-72A6-5E5AAC335CA3}"/>
              </a:ext>
            </a:extLst>
          </p:cNvPr>
          <p:cNvSpPr txBox="1">
            <a:spLocks/>
          </p:cNvSpPr>
          <p:nvPr userDrawn="1"/>
        </p:nvSpPr>
        <p:spPr>
          <a:xfrm>
            <a:off x="3270873" y="-1267"/>
            <a:ext cx="177783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Science-backed formulations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1D7523-E4DB-B079-0A93-8379DCDDA60B}"/>
              </a:ext>
            </a:extLst>
          </p:cNvPr>
          <p:cNvSpPr txBox="1">
            <a:spLocks/>
          </p:cNvSpPr>
          <p:nvPr userDrawn="1"/>
        </p:nvSpPr>
        <p:spPr>
          <a:xfrm>
            <a:off x="9221615" y="-1267"/>
            <a:ext cx="65267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/>
              <a:t>Summary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95FD011-87A6-E630-7381-5F5C672832DC}"/>
              </a:ext>
            </a:extLst>
          </p:cNvPr>
          <p:cNvSpPr txBox="1">
            <a:spLocks/>
          </p:cNvSpPr>
          <p:nvPr userDrawn="1"/>
        </p:nvSpPr>
        <p:spPr>
          <a:xfrm>
            <a:off x="5181929" y="-1267"/>
            <a:ext cx="141469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Clinically demonstrated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639D8C1-05C0-C5C2-85AF-09771C17FB7D}"/>
              </a:ext>
            </a:extLst>
          </p:cNvPr>
          <p:cNvSpPr txBox="1">
            <a:spLocks/>
          </p:cNvSpPr>
          <p:nvPr userDrawn="1"/>
        </p:nvSpPr>
        <p:spPr>
          <a:xfrm>
            <a:off x="6729845" y="-1267"/>
            <a:ext cx="1161049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1" u="sng" dirty="0"/>
              <a:t>Sustainable future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7657764-9102-2174-4C52-5A2951CF0A08}"/>
              </a:ext>
            </a:extLst>
          </p:cNvPr>
          <p:cNvSpPr txBox="1">
            <a:spLocks/>
          </p:cNvSpPr>
          <p:nvPr userDrawn="1"/>
        </p:nvSpPr>
        <p:spPr>
          <a:xfrm>
            <a:off x="8024119" y="-1267"/>
            <a:ext cx="106427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/>
              <a:t>Easily accessible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94AD1F-4770-BE4A-83AB-78A7F2F0BB57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93CC69-03BF-3941-91DD-C71E93413FAD}"/>
              </a:ext>
            </a:extLst>
          </p:cNvPr>
          <p:cNvSpPr txBox="1"/>
          <p:nvPr userDrawn="1"/>
        </p:nvSpPr>
        <p:spPr>
          <a:xfrm>
            <a:off x="4060371" y="228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0" name="Rectangle 19">
            <a:hlinkClick r:id="rId6" action="ppaction://hlinksldjump"/>
            <a:extLst>
              <a:ext uri="{FF2B5EF4-FFF2-40B4-BE49-F238E27FC236}">
                <a16:creationId xmlns:a16="http://schemas.microsoft.com/office/drawing/2014/main" id="{387A0E16-6B0F-9F4E-B47C-EE9F8F5B6E78}"/>
              </a:ext>
            </a:extLst>
          </p:cNvPr>
          <p:cNvSpPr/>
          <p:nvPr userDrawn="1"/>
        </p:nvSpPr>
        <p:spPr>
          <a:xfrm>
            <a:off x="515566" y="71926"/>
            <a:ext cx="1179577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hlinkClick r:id="" action="ppaction://noaction"/>
            <a:extLst>
              <a:ext uri="{FF2B5EF4-FFF2-40B4-BE49-F238E27FC236}">
                <a16:creationId xmlns:a16="http://schemas.microsoft.com/office/drawing/2014/main" id="{696B659F-1C72-3845-B956-AD6E6EC2ABBA}"/>
              </a:ext>
            </a:extLst>
          </p:cNvPr>
          <p:cNvSpPr/>
          <p:nvPr userDrawn="1"/>
        </p:nvSpPr>
        <p:spPr>
          <a:xfrm>
            <a:off x="1828798" y="71926"/>
            <a:ext cx="12801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hlinkClick r:id="" action="ppaction://noaction"/>
            <a:extLst>
              <a:ext uri="{FF2B5EF4-FFF2-40B4-BE49-F238E27FC236}">
                <a16:creationId xmlns:a16="http://schemas.microsoft.com/office/drawing/2014/main" id="{B858A61A-1070-0344-AFB4-7A80F61A1A7C}"/>
              </a:ext>
            </a:extLst>
          </p:cNvPr>
          <p:cNvSpPr/>
          <p:nvPr userDrawn="1"/>
        </p:nvSpPr>
        <p:spPr>
          <a:xfrm>
            <a:off x="3291838" y="71926"/>
            <a:ext cx="17373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hlinkClick r:id="" action="ppaction://noaction"/>
            <a:extLst>
              <a:ext uri="{FF2B5EF4-FFF2-40B4-BE49-F238E27FC236}">
                <a16:creationId xmlns:a16="http://schemas.microsoft.com/office/drawing/2014/main" id="{0E6137F3-B34D-CF4B-9B8B-938FD6646EED}"/>
              </a:ext>
            </a:extLst>
          </p:cNvPr>
          <p:cNvSpPr/>
          <p:nvPr userDrawn="1"/>
        </p:nvSpPr>
        <p:spPr>
          <a:xfrm>
            <a:off x="5157214" y="71926"/>
            <a:ext cx="14630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hlinkClick r:id="" action="ppaction://noaction"/>
            <a:extLst>
              <a:ext uri="{FF2B5EF4-FFF2-40B4-BE49-F238E27FC236}">
                <a16:creationId xmlns:a16="http://schemas.microsoft.com/office/drawing/2014/main" id="{9749E81E-F3F1-3E45-AF29-37929BE58BEE}"/>
              </a:ext>
            </a:extLst>
          </p:cNvPr>
          <p:cNvSpPr/>
          <p:nvPr userDrawn="1"/>
        </p:nvSpPr>
        <p:spPr>
          <a:xfrm>
            <a:off x="6775702" y="71926"/>
            <a:ext cx="10972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hlinkClick r:id="" action="ppaction://noaction"/>
            <a:extLst>
              <a:ext uri="{FF2B5EF4-FFF2-40B4-BE49-F238E27FC236}">
                <a16:creationId xmlns:a16="http://schemas.microsoft.com/office/drawing/2014/main" id="{B3818AE6-9871-5E4A-92B6-9C877587D9ED}"/>
              </a:ext>
            </a:extLst>
          </p:cNvPr>
          <p:cNvSpPr/>
          <p:nvPr userDrawn="1"/>
        </p:nvSpPr>
        <p:spPr>
          <a:xfrm>
            <a:off x="8055862" y="71926"/>
            <a:ext cx="10058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hlinkClick r:id="" action="ppaction://noaction"/>
            <a:extLst>
              <a:ext uri="{FF2B5EF4-FFF2-40B4-BE49-F238E27FC236}">
                <a16:creationId xmlns:a16="http://schemas.microsoft.com/office/drawing/2014/main" id="{BB2B724C-DC9B-D548-B64A-687722562BEB}"/>
              </a:ext>
            </a:extLst>
          </p:cNvPr>
          <p:cNvSpPr/>
          <p:nvPr userDrawn="1"/>
        </p:nvSpPr>
        <p:spPr>
          <a:xfrm>
            <a:off x="9226294" y="71926"/>
            <a:ext cx="6400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hlinkClick r:id="" action="ppaction://noaction"/>
            <a:extLst>
              <a:ext uri="{FF2B5EF4-FFF2-40B4-BE49-F238E27FC236}">
                <a16:creationId xmlns:a16="http://schemas.microsoft.com/office/drawing/2014/main" id="{51060E4D-D34A-694C-AD40-160E542CCBB3}"/>
              </a:ext>
            </a:extLst>
          </p:cNvPr>
          <p:cNvSpPr/>
          <p:nvPr userDrawn="1"/>
        </p:nvSpPr>
        <p:spPr>
          <a:xfrm>
            <a:off x="10007513" y="86503"/>
            <a:ext cx="183610" cy="1836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fontAlgn="auto" hangingPunct="0"/>
            <a:r>
              <a:rPr lang="en-US" kern="0" dirty="0">
                <a:solidFill>
                  <a:schemeClr val="tx1"/>
                </a:solidFill>
                <a:latin typeface="Arial" panose="020B0604020202020204"/>
                <a:sym typeface="Helvetica Neue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551016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A58DF6-448D-0CFB-1324-8A2E79861B34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hlinkClick r:id="rId2" action="ppaction://hlinksldjump"/>
            <a:extLst>
              <a:ext uri="{FF2B5EF4-FFF2-40B4-BE49-F238E27FC236}">
                <a16:creationId xmlns:a16="http://schemas.microsoft.com/office/drawing/2014/main" id="{07B83901-3E76-8198-A150-04C389E179EE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EE2EC-A2AF-1800-AED7-820EC24EE489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316F8-E87D-8228-7927-7F23FDD3CC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24385"/>
            <a:ext cx="1201534" cy="273871"/>
          </a:xfrm>
          <a:prstGeom prst="rect">
            <a:avLst/>
          </a:prstGeom>
        </p:spPr>
      </p:pic>
      <p:pic>
        <p:nvPicPr>
          <p:cNvPr id="8" name="Graphic 7" descr="Home with solid fill">
            <a:extLst>
              <a:ext uri="{FF2B5EF4-FFF2-40B4-BE49-F238E27FC236}">
                <a16:creationId xmlns:a16="http://schemas.microsoft.com/office/drawing/2014/main" id="{E3F6D01D-F9FA-4EEA-9D0C-95960AB219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061" y="6386366"/>
            <a:ext cx="366063" cy="36606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EDC6B44-736C-E293-474F-07F38207F6F0}"/>
              </a:ext>
            </a:extLst>
          </p:cNvPr>
          <p:cNvSpPr txBox="1">
            <a:spLocks/>
          </p:cNvSpPr>
          <p:nvPr userDrawn="1"/>
        </p:nvSpPr>
        <p:spPr>
          <a:xfrm>
            <a:off x="593333" y="-1267"/>
            <a:ext cx="109517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dirty="0"/>
              <a:t>Why Kate Farms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98A8307-04F9-B297-3805-3DEEB836563A}"/>
              </a:ext>
            </a:extLst>
          </p:cNvPr>
          <p:cNvSpPr txBox="1">
            <a:spLocks/>
          </p:cNvSpPr>
          <p:nvPr userDrawn="1"/>
        </p:nvSpPr>
        <p:spPr>
          <a:xfrm>
            <a:off x="1821734" y="-1267"/>
            <a:ext cx="131591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/>
              <a:t>Plant-based formulas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7DBE51B-A526-1C87-72A6-5E5AAC335CA3}"/>
              </a:ext>
            </a:extLst>
          </p:cNvPr>
          <p:cNvSpPr txBox="1">
            <a:spLocks/>
          </p:cNvSpPr>
          <p:nvPr userDrawn="1"/>
        </p:nvSpPr>
        <p:spPr>
          <a:xfrm>
            <a:off x="3270873" y="-1267"/>
            <a:ext cx="177783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Science-backed formulations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1D7523-E4DB-B079-0A93-8379DCDDA60B}"/>
              </a:ext>
            </a:extLst>
          </p:cNvPr>
          <p:cNvSpPr txBox="1">
            <a:spLocks/>
          </p:cNvSpPr>
          <p:nvPr userDrawn="1"/>
        </p:nvSpPr>
        <p:spPr>
          <a:xfrm>
            <a:off x="9221615" y="-1267"/>
            <a:ext cx="65267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/>
              <a:t>Summary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95FD011-87A6-E630-7381-5F5C672832DC}"/>
              </a:ext>
            </a:extLst>
          </p:cNvPr>
          <p:cNvSpPr txBox="1">
            <a:spLocks/>
          </p:cNvSpPr>
          <p:nvPr userDrawn="1"/>
        </p:nvSpPr>
        <p:spPr>
          <a:xfrm>
            <a:off x="5181929" y="-1267"/>
            <a:ext cx="141469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Clinically demonstrated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639D8C1-05C0-C5C2-85AF-09771C17FB7D}"/>
              </a:ext>
            </a:extLst>
          </p:cNvPr>
          <p:cNvSpPr txBox="1">
            <a:spLocks/>
          </p:cNvSpPr>
          <p:nvPr userDrawn="1"/>
        </p:nvSpPr>
        <p:spPr>
          <a:xfrm>
            <a:off x="6729845" y="-1267"/>
            <a:ext cx="1161049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Sustainable future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7657764-9102-2174-4C52-5A2951CF0A08}"/>
              </a:ext>
            </a:extLst>
          </p:cNvPr>
          <p:cNvSpPr txBox="1">
            <a:spLocks/>
          </p:cNvSpPr>
          <p:nvPr userDrawn="1"/>
        </p:nvSpPr>
        <p:spPr>
          <a:xfrm>
            <a:off x="8024119" y="-1267"/>
            <a:ext cx="106427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1" u="sng" dirty="0"/>
              <a:t>Easily accessible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ACABA4-45AE-894C-A414-39EC98A5E27E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246E81-3172-5E4A-B957-D94043C762F6}"/>
              </a:ext>
            </a:extLst>
          </p:cNvPr>
          <p:cNvSpPr txBox="1"/>
          <p:nvPr userDrawn="1"/>
        </p:nvSpPr>
        <p:spPr>
          <a:xfrm>
            <a:off x="4060371" y="228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0" name="Rectangle 19">
            <a:hlinkClick r:id="rId6" action="ppaction://hlinksldjump"/>
            <a:extLst>
              <a:ext uri="{FF2B5EF4-FFF2-40B4-BE49-F238E27FC236}">
                <a16:creationId xmlns:a16="http://schemas.microsoft.com/office/drawing/2014/main" id="{5B0BB157-1DA0-B049-9238-01C28095D5E2}"/>
              </a:ext>
            </a:extLst>
          </p:cNvPr>
          <p:cNvSpPr/>
          <p:nvPr userDrawn="1"/>
        </p:nvSpPr>
        <p:spPr>
          <a:xfrm>
            <a:off x="515566" y="71926"/>
            <a:ext cx="1179577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hlinkClick r:id="" action="ppaction://noaction"/>
            <a:extLst>
              <a:ext uri="{FF2B5EF4-FFF2-40B4-BE49-F238E27FC236}">
                <a16:creationId xmlns:a16="http://schemas.microsoft.com/office/drawing/2014/main" id="{9CEB4839-6FE5-4540-9A68-A2CED184ABAF}"/>
              </a:ext>
            </a:extLst>
          </p:cNvPr>
          <p:cNvSpPr/>
          <p:nvPr userDrawn="1"/>
        </p:nvSpPr>
        <p:spPr>
          <a:xfrm>
            <a:off x="1828798" y="71926"/>
            <a:ext cx="12801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hlinkClick r:id="" action="ppaction://noaction"/>
            <a:extLst>
              <a:ext uri="{FF2B5EF4-FFF2-40B4-BE49-F238E27FC236}">
                <a16:creationId xmlns:a16="http://schemas.microsoft.com/office/drawing/2014/main" id="{852BEA2F-EEA3-954C-8484-50E65DA58C13}"/>
              </a:ext>
            </a:extLst>
          </p:cNvPr>
          <p:cNvSpPr/>
          <p:nvPr userDrawn="1"/>
        </p:nvSpPr>
        <p:spPr>
          <a:xfrm>
            <a:off x="3291838" y="71926"/>
            <a:ext cx="17373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hlinkClick r:id="" action="ppaction://noaction"/>
            <a:extLst>
              <a:ext uri="{FF2B5EF4-FFF2-40B4-BE49-F238E27FC236}">
                <a16:creationId xmlns:a16="http://schemas.microsoft.com/office/drawing/2014/main" id="{51C7B2D5-B0B4-704B-9984-30D32BC55056}"/>
              </a:ext>
            </a:extLst>
          </p:cNvPr>
          <p:cNvSpPr/>
          <p:nvPr userDrawn="1"/>
        </p:nvSpPr>
        <p:spPr>
          <a:xfrm>
            <a:off x="5157214" y="71926"/>
            <a:ext cx="14630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hlinkClick r:id="" action="ppaction://noaction"/>
            <a:extLst>
              <a:ext uri="{FF2B5EF4-FFF2-40B4-BE49-F238E27FC236}">
                <a16:creationId xmlns:a16="http://schemas.microsoft.com/office/drawing/2014/main" id="{BB18F642-39D7-EF46-AB89-8638B3160ACC}"/>
              </a:ext>
            </a:extLst>
          </p:cNvPr>
          <p:cNvSpPr/>
          <p:nvPr userDrawn="1"/>
        </p:nvSpPr>
        <p:spPr>
          <a:xfrm>
            <a:off x="6775702" y="71926"/>
            <a:ext cx="10972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hlinkClick r:id="" action="ppaction://noaction"/>
            <a:extLst>
              <a:ext uri="{FF2B5EF4-FFF2-40B4-BE49-F238E27FC236}">
                <a16:creationId xmlns:a16="http://schemas.microsoft.com/office/drawing/2014/main" id="{B0947C7D-21B2-2D42-BB70-C800806261EF}"/>
              </a:ext>
            </a:extLst>
          </p:cNvPr>
          <p:cNvSpPr/>
          <p:nvPr userDrawn="1"/>
        </p:nvSpPr>
        <p:spPr>
          <a:xfrm>
            <a:off x="8055862" y="71926"/>
            <a:ext cx="10058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hlinkClick r:id="" action="ppaction://noaction"/>
            <a:extLst>
              <a:ext uri="{FF2B5EF4-FFF2-40B4-BE49-F238E27FC236}">
                <a16:creationId xmlns:a16="http://schemas.microsoft.com/office/drawing/2014/main" id="{B79BA851-6940-FE4F-B2EA-53FCF67AC4BF}"/>
              </a:ext>
            </a:extLst>
          </p:cNvPr>
          <p:cNvSpPr/>
          <p:nvPr userDrawn="1"/>
        </p:nvSpPr>
        <p:spPr>
          <a:xfrm>
            <a:off x="9226294" y="71926"/>
            <a:ext cx="6400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hlinkClick r:id="" action="ppaction://noaction"/>
            <a:extLst>
              <a:ext uri="{FF2B5EF4-FFF2-40B4-BE49-F238E27FC236}">
                <a16:creationId xmlns:a16="http://schemas.microsoft.com/office/drawing/2014/main" id="{658591E6-5A6A-444D-9A9E-AE9B7791BD0B}"/>
              </a:ext>
            </a:extLst>
          </p:cNvPr>
          <p:cNvSpPr/>
          <p:nvPr userDrawn="1"/>
        </p:nvSpPr>
        <p:spPr>
          <a:xfrm>
            <a:off x="10007513" y="86503"/>
            <a:ext cx="183610" cy="1836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fontAlgn="auto" hangingPunct="0"/>
            <a:r>
              <a:rPr lang="en-US" kern="0" dirty="0">
                <a:solidFill>
                  <a:schemeClr val="tx1"/>
                </a:solidFill>
                <a:latin typeface="Arial" panose="020B0604020202020204"/>
                <a:sym typeface="Helvetica Neue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442201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D30191A-95BC-F74B-E06E-783B271CC1DA}"/>
              </a:ext>
            </a:extLst>
          </p:cNvPr>
          <p:cNvSpPr/>
          <p:nvPr userDrawn="1"/>
        </p:nvSpPr>
        <p:spPr>
          <a:xfrm>
            <a:off x="0" y="5166360"/>
            <a:ext cx="12188952" cy="16916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7F364A-640E-4F4E-82A5-F897D2BE1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530" y="504826"/>
            <a:ext cx="7479370" cy="2466013"/>
          </a:xfrm>
        </p:spPr>
        <p:txBody>
          <a:bodyPr anchor="b"/>
          <a:lstStyle>
            <a:lvl1pPr algn="l">
              <a:lnSpc>
                <a:spcPts val="54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58808-244F-CE43-A36A-80C715D110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530" y="3768294"/>
            <a:ext cx="7479370" cy="748289"/>
          </a:xfrm>
        </p:spPr>
        <p:txBody>
          <a:bodyPr/>
          <a:lstStyle>
            <a:lvl1pPr marL="0" indent="0" algn="l">
              <a:lnSpc>
                <a:spcPts val="2800"/>
              </a:lnSpc>
              <a:buNone/>
              <a:defRPr sz="2600" b="1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01C9F-CC4B-A54E-9A76-1C2460E5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0AE50B-11FA-4F7C-9F2A-6AD5F3F83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1" y="548475"/>
            <a:ext cx="2826224" cy="644194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0308CB-943F-A01E-8559-6A02FF3A98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39530" y="4705656"/>
            <a:ext cx="7479370" cy="460706"/>
          </a:xfrm>
        </p:spPr>
        <p:txBody>
          <a:bodyPr/>
          <a:lstStyle>
            <a:lvl1pPr>
              <a:lnSpc>
                <a:spcPts val="2000"/>
              </a:lnSpc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B39A4B-2B90-3DD9-4A5B-8DE663B633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39530" y="5377143"/>
            <a:ext cx="7479370" cy="460706"/>
          </a:xfrm>
        </p:spPr>
        <p:txBody>
          <a:bodyPr/>
          <a:lstStyle>
            <a:lvl1pPr>
              <a:lnSpc>
                <a:spcPts val="2000"/>
              </a:lnSpc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D38E86-887E-3E56-7880-8FD8C4E89A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39914"/>
            <a:ext cx="3409243" cy="49103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136EF0-F4BF-ADE4-FA50-3C4B2D44266D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12973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A58DF6-448D-0CFB-1324-8A2E79861B34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hlinkClick r:id="rId2" action="ppaction://hlinksldjump"/>
            <a:extLst>
              <a:ext uri="{FF2B5EF4-FFF2-40B4-BE49-F238E27FC236}">
                <a16:creationId xmlns:a16="http://schemas.microsoft.com/office/drawing/2014/main" id="{07B83901-3E76-8198-A150-04C389E179EE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EE2EC-A2AF-1800-AED7-820EC24EE489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8" name="Graphic 7" descr="Home with solid fill">
            <a:extLst>
              <a:ext uri="{FF2B5EF4-FFF2-40B4-BE49-F238E27FC236}">
                <a16:creationId xmlns:a16="http://schemas.microsoft.com/office/drawing/2014/main" id="{E3F6D01D-F9FA-4EEA-9D0C-95960AB219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061" y="6386366"/>
            <a:ext cx="366063" cy="36606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EDC6B44-736C-E293-474F-07F38207F6F0}"/>
              </a:ext>
            </a:extLst>
          </p:cNvPr>
          <p:cNvSpPr txBox="1">
            <a:spLocks/>
          </p:cNvSpPr>
          <p:nvPr userDrawn="1"/>
        </p:nvSpPr>
        <p:spPr>
          <a:xfrm>
            <a:off x="593333" y="-1267"/>
            <a:ext cx="109517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dirty="0"/>
              <a:t>Why Kate Farms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98A8307-04F9-B297-3805-3DEEB836563A}"/>
              </a:ext>
            </a:extLst>
          </p:cNvPr>
          <p:cNvSpPr txBox="1">
            <a:spLocks/>
          </p:cNvSpPr>
          <p:nvPr userDrawn="1"/>
        </p:nvSpPr>
        <p:spPr>
          <a:xfrm>
            <a:off x="1821734" y="-1267"/>
            <a:ext cx="131591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/>
              <a:t>Plant-based formulas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7DBE51B-A526-1C87-72A6-5E5AAC335CA3}"/>
              </a:ext>
            </a:extLst>
          </p:cNvPr>
          <p:cNvSpPr txBox="1">
            <a:spLocks/>
          </p:cNvSpPr>
          <p:nvPr userDrawn="1"/>
        </p:nvSpPr>
        <p:spPr>
          <a:xfrm>
            <a:off x="3270873" y="-1267"/>
            <a:ext cx="177783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Science-backed formulations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1D7523-E4DB-B079-0A93-8379DCDDA60B}"/>
              </a:ext>
            </a:extLst>
          </p:cNvPr>
          <p:cNvSpPr txBox="1">
            <a:spLocks/>
          </p:cNvSpPr>
          <p:nvPr userDrawn="1"/>
        </p:nvSpPr>
        <p:spPr>
          <a:xfrm>
            <a:off x="9221615" y="-1267"/>
            <a:ext cx="65267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/>
              <a:t>Summary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95FD011-87A6-E630-7381-5F5C672832DC}"/>
              </a:ext>
            </a:extLst>
          </p:cNvPr>
          <p:cNvSpPr txBox="1">
            <a:spLocks/>
          </p:cNvSpPr>
          <p:nvPr userDrawn="1"/>
        </p:nvSpPr>
        <p:spPr>
          <a:xfrm>
            <a:off x="5181929" y="-1267"/>
            <a:ext cx="141469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Clinically demonstrated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639D8C1-05C0-C5C2-85AF-09771C17FB7D}"/>
              </a:ext>
            </a:extLst>
          </p:cNvPr>
          <p:cNvSpPr txBox="1">
            <a:spLocks/>
          </p:cNvSpPr>
          <p:nvPr userDrawn="1"/>
        </p:nvSpPr>
        <p:spPr>
          <a:xfrm>
            <a:off x="6729845" y="-1267"/>
            <a:ext cx="1161049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Sustainable future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7657764-9102-2174-4C52-5A2951CF0A08}"/>
              </a:ext>
            </a:extLst>
          </p:cNvPr>
          <p:cNvSpPr txBox="1">
            <a:spLocks/>
          </p:cNvSpPr>
          <p:nvPr userDrawn="1"/>
        </p:nvSpPr>
        <p:spPr>
          <a:xfrm>
            <a:off x="8024119" y="-1267"/>
            <a:ext cx="106427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1" u="sng" dirty="0"/>
              <a:t>Easily accessible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E02B7D-F9B1-C445-8910-58FA8EA682FF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395B26-187F-BC4F-AED0-CAA633A55625}"/>
              </a:ext>
            </a:extLst>
          </p:cNvPr>
          <p:cNvSpPr txBox="1"/>
          <p:nvPr userDrawn="1"/>
        </p:nvSpPr>
        <p:spPr>
          <a:xfrm>
            <a:off x="4060371" y="228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0" name="Rectangle 19">
            <a:hlinkClick r:id="rId5" action="ppaction://hlinksldjump"/>
            <a:extLst>
              <a:ext uri="{FF2B5EF4-FFF2-40B4-BE49-F238E27FC236}">
                <a16:creationId xmlns:a16="http://schemas.microsoft.com/office/drawing/2014/main" id="{EA2C29A8-DFEA-A045-92F6-32EF989175E0}"/>
              </a:ext>
            </a:extLst>
          </p:cNvPr>
          <p:cNvSpPr/>
          <p:nvPr userDrawn="1"/>
        </p:nvSpPr>
        <p:spPr>
          <a:xfrm>
            <a:off x="515566" y="71926"/>
            <a:ext cx="1179577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hlinkClick r:id="" action="ppaction://noaction"/>
            <a:extLst>
              <a:ext uri="{FF2B5EF4-FFF2-40B4-BE49-F238E27FC236}">
                <a16:creationId xmlns:a16="http://schemas.microsoft.com/office/drawing/2014/main" id="{2B341A50-D61C-F74B-A8D8-859932BF2954}"/>
              </a:ext>
            </a:extLst>
          </p:cNvPr>
          <p:cNvSpPr/>
          <p:nvPr userDrawn="1"/>
        </p:nvSpPr>
        <p:spPr>
          <a:xfrm>
            <a:off x="1828798" y="71926"/>
            <a:ext cx="12801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hlinkClick r:id="" action="ppaction://noaction"/>
            <a:extLst>
              <a:ext uri="{FF2B5EF4-FFF2-40B4-BE49-F238E27FC236}">
                <a16:creationId xmlns:a16="http://schemas.microsoft.com/office/drawing/2014/main" id="{27DEB138-57B3-BC46-8C7E-DC4A1AA60154}"/>
              </a:ext>
            </a:extLst>
          </p:cNvPr>
          <p:cNvSpPr/>
          <p:nvPr userDrawn="1"/>
        </p:nvSpPr>
        <p:spPr>
          <a:xfrm>
            <a:off x="3291838" y="71926"/>
            <a:ext cx="17373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hlinkClick r:id="" action="ppaction://noaction"/>
            <a:extLst>
              <a:ext uri="{FF2B5EF4-FFF2-40B4-BE49-F238E27FC236}">
                <a16:creationId xmlns:a16="http://schemas.microsoft.com/office/drawing/2014/main" id="{23B06AF8-CDC1-8041-ABA6-EE47680FAD73}"/>
              </a:ext>
            </a:extLst>
          </p:cNvPr>
          <p:cNvSpPr/>
          <p:nvPr userDrawn="1"/>
        </p:nvSpPr>
        <p:spPr>
          <a:xfrm>
            <a:off x="5157214" y="71926"/>
            <a:ext cx="14630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hlinkClick r:id="" action="ppaction://noaction"/>
            <a:extLst>
              <a:ext uri="{FF2B5EF4-FFF2-40B4-BE49-F238E27FC236}">
                <a16:creationId xmlns:a16="http://schemas.microsoft.com/office/drawing/2014/main" id="{FACDCCE3-EF73-5145-A9E3-C635EB4AA51A}"/>
              </a:ext>
            </a:extLst>
          </p:cNvPr>
          <p:cNvSpPr/>
          <p:nvPr userDrawn="1"/>
        </p:nvSpPr>
        <p:spPr>
          <a:xfrm>
            <a:off x="6775702" y="71926"/>
            <a:ext cx="10972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hlinkClick r:id="" action="ppaction://noaction"/>
            <a:extLst>
              <a:ext uri="{FF2B5EF4-FFF2-40B4-BE49-F238E27FC236}">
                <a16:creationId xmlns:a16="http://schemas.microsoft.com/office/drawing/2014/main" id="{31F920D4-0718-8D46-8F64-A725D9FA41C8}"/>
              </a:ext>
            </a:extLst>
          </p:cNvPr>
          <p:cNvSpPr/>
          <p:nvPr userDrawn="1"/>
        </p:nvSpPr>
        <p:spPr>
          <a:xfrm>
            <a:off x="8055862" y="71926"/>
            <a:ext cx="10058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hlinkClick r:id="" action="ppaction://noaction"/>
            <a:extLst>
              <a:ext uri="{FF2B5EF4-FFF2-40B4-BE49-F238E27FC236}">
                <a16:creationId xmlns:a16="http://schemas.microsoft.com/office/drawing/2014/main" id="{1D31900B-E668-6343-B2B1-3F583A89419F}"/>
              </a:ext>
            </a:extLst>
          </p:cNvPr>
          <p:cNvSpPr/>
          <p:nvPr userDrawn="1"/>
        </p:nvSpPr>
        <p:spPr>
          <a:xfrm>
            <a:off x="9226294" y="71926"/>
            <a:ext cx="6400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hlinkClick r:id="" action="ppaction://noaction"/>
            <a:extLst>
              <a:ext uri="{FF2B5EF4-FFF2-40B4-BE49-F238E27FC236}">
                <a16:creationId xmlns:a16="http://schemas.microsoft.com/office/drawing/2014/main" id="{2FD662E5-8639-ED4D-BC7B-02C331BB6F2A}"/>
              </a:ext>
            </a:extLst>
          </p:cNvPr>
          <p:cNvSpPr/>
          <p:nvPr userDrawn="1"/>
        </p:nvSpPr>
        <p:spPr>
          <a:xfrm>
            <a:off x="10007513" y="86503"/>
            <a:ext cx="183610" cy="1836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fontAlgn="auto" hangingPunct="0"/>
            <a:r>
              <a:rPr lang="en-US" kern="0" dirty="0">
                <a:solidFill>
                  <a:schemeClr val="tx1"/>
                </a:solidFill>
                <a:latin typeface="Arial" panose="020B0604020202020204"/>
                <a:sym typeface="Helvetica Neue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246281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A58DF6-448D-0CFB-1324-8A2E79861B34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hlinkClick r:id="rId2" action="ppaction://hlinksldjump"/>
            <a:extLst>
              <a:ext uri="{FF2B5EF4-FFF2-40B4-BE49-F238E27FC236}">
                <a16:creationId xmlns:a16="http://schemas.microsoft.com/office/drawing/2014/main" id="{07B83901-3E76-8198-A150-04C389E179EE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EE2EC-A2AF-1800-AED7-820EC24EE489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316F8-E87D-8228-7927-7F23FDD3CC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24385"/>
            <a:ext cx="1201534" cy="273871"/>
          </a:xfrm>
          <a:prstGeom prst="rect">
            <a:avLst/>
          </a:prstGeom>
        </p:spPr>
      </p:pic>
      <p:pic>
        <p:nvPicPr>
          <p:cNvPr id="8" name="Graphic 7" descr="Home with solid fill">
            <a:extLst>
              <a:ext uri="{FF2B5EF4-FFF2-40B4-BE49-F238E27FC236}">
                <a16:creationId xmlns:a16="http://schemas.microsoft.com/office/drawing/2014/main" id="{E3F6D01D-F9FA-4EEA-9D0C-95960AB219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061" y="6386366"/>
            <a:ext cx="366063" cy="36606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EDC6B44-736C-E293-474F-07F38207F6F0}"/>
              </a:ext>
            </a:extLst>
          </p:cNvPr>
          <p:cNvSpPr txBox="1">
            <a:spLocks/>
          </p:cNvSpPr>
          <p:nvPr userDrawn="1"/>
        </p:nvSpPr>
        <p:spPr>
          <a:xfrm>
            <a:off x="593333" y="-1267"/>
            <a:ext cx="109517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dirty="0"/>
              <a:t>Why Kate Farms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98A8307-04F9-B297-3805-3DEEB836563A}"/>
              </a:ext>
            </a:extLst>
          </p:cNvPr>
          <p:cNvSpPr txBox="1">
            <a:spLocks/>
          </p:cNvSpPr>
          <p:nvPr userDrawn="1"/>
        </p:nvSpPr>
        <p:spPr>
          <a:xfrm>
            <a:off x="1821734" y="-1267"/>
            <a:ext cx="131591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/>
              <a:t>Plant-based formulas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7DBE51B-A526-1C87-72A6-5E5AAC335CA3}"/>
              </a:ext>
            </a:extLst>
          </p:cNvPr>
          <p:cNvSpPr txBox="1">
            <a:spLocks/>
          </p:cNvSpPr>
          <p:nvPr userDrawn="1"/>
        </p:nvSpPr>
        <p:spPr>
          <a:xfrm>
            <a:off x="3270873" y="-1267"/>
            <a:ext cx="177783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Science-backed formulations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1D7523-E4DB-B079-0A93-8379DCDDA60B}"/>
              </a:ext>
            </a:extLst>
          </p:cNvPr>
          <p:cNvSpPr txBox="1">
            <a:spLocks/>
          </p:cNvSpPr>
          <p:nvPr userDrawn="1"/>
        </p:nvSpPr>
        <p:spPr>
          <a:xfrm>
            <a:off x="9221615" y="-1267"/>
            <a:ext cx="65267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1" u="sng" dirty="0"/>
              <a:t>Summary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95FD011-87A6-E630-7381-5F5C672832DC}"/>
              </a:ext>
            </a:extLst>
          </p:cNvPr>
          <p:cNvSpPr txBox="1">
            <a:spLocks/>
          </p:cNvSpPr>
          <p:nvPr userDrawn="1"/>
        </p:nvSpPr>
        <p:spPr>
          <a:xfrm>
            <a:off x="5181929" y="-1267"/>
            <a:ext cx="141469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Clinically demonstrated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639D8C1-05C0-C5C2-85AF-09771C17FB7D}"/>
              </a:ext>
            </a:extLst>
          </p:cNvPr>
          <p:cNvSpPr txBox="1">
            <a:spLocks/>
          </p:cNvSpPr>
          <p:nvPr userDrawn="1"/>
        </p:nvSpPr>
        <p:spPr>
          <a:xfrm>
            <a:off x="6729845" y="-1267"/>
            <a:ext cx="1161049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Sustainable future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7657764-9102-2174-4C52-5A2951CF0A08}"/>
              </a:ext>
            </a:extLst>
          </p:cNvPr>
          <p:cNvSpPr txBox="1">
            <a:spLocks/>
          </p:cNvSpPr>
          <p:nvPr userDrawn="1"/>
        </p:nvSpPr>
        <p:spPr>
          <a:xfrm>
            <a:off x="8024119" y="-1267"/>
            <a:ext cx="106427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Easily accessible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5004EC-F44F-BD41-972E-D920BFF0EB62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956665-0971-D241-A451-B15E30B31F89}"/>
              </a:ext>
            </a:extLst>
          </p:cNvPr>
          <p:cNvSpPr txBox="1"/>
          <p:nvPr userDrawn="1"/>
        </p:nvSpPr>
        <p:spPr>
          <a:xfrm>
            <a:off x="4060371" y="228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0" name="Rectangle 19">
            <a:hlinkClick r:id="rId6" action="ppaction://hlinksldjump"/>
            <a:extLst>
              <a:ext uri="{FF2B5EF4-FFF2-40B4-BE49-F238E27FC236}">
                <a16:creationId xmlns:a16="http://schemas.microsoft.com/office/drawing/2014/main" id="{DC26BAB8-A407-EC4D-BBB3-B6A70571F86E}"/>
              </a:ext>
            </a:extLst>
          </p:cNvPr>
          <p:cNvSpPr/>
          <p:nvPr userDrawn="1"/>
        </p:nvSpPr>
        <p:spPr>
          <a:xfrm>
            <a:off x="515566" y="71926"/>
            <a:ext cx="1179577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hlinkClick r:id="" action="ppaction://noaction"/>
            <a:extLst>
              <a:ext uri="{FF2B5EF4-FFF2-40B4-BE49-F238E27FC236}">
                <a16:creationId xmlns:a16="http://schemas.microsoft.com/office/drawing/2014/main" id="{F6038761-2FC8-E146-B829-9FCDCA2E66CD}"/>
              </a:ext>
            </a:extLst>
          </p:cNvPr>
          <p:cNvSpPr/>
          <p:nvPr userDrawn="1"/>
        </p:nvSpPr>
        <p:spPr>
          <a:xfrm>
            <a:off x="1828798" y="71926"/>
            <a:ext cx="12801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hlinkClick r:id="" action="ppaction://noaction"/>
            <a:extLst>
              <a:ext uri="{FF2B5EF4-FFF2-40B4-BE49-F238E27FC236}">
                <a16:creationId xmlns:a16="http://schemas.microsoft.com/office/drawing/2014/main" id="{2FB15FFB-CA06-6142-ACDA-9BF27EAC57C5}"/>
              </a:ext>
            </a:extLst>
          </p:cNvPr>
          <p:cNvSpPr/>
          <p:nvPr userDrawn="1"/>
        </p:nvSpPr>
        <p:spPr>
          <a:xfrm>
            <a:off x="3291838" y="71926"/>
            <a:ext cx="17373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hlinkClick r:id="" action="ppaction://noaction"/>
            <a:extLst>
              <a:ext uri="{FF2B5EF4-FFF2-40B4-BE49-F238E27FC236}">
                <a16:creationId xmlns:a16="http://schemas.microsoft.com/office/drawing/2014/main" id="{865C11F1-B8D0-0C42-9F23-05231092E885}"/>
              </a:ext>
            </a:extLst>
          </p:cNvPr>
          <p:cNvSpPr/>
          <p:nvPr userDrawn="1"/>
        </p:nvSpPr>
        <p:spPr>
          <a:xfrm>
            <a:off x="5157214" y="71926"/>
            <a:ext cx="14630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hlinkClick r:id="" action="ppaction://noaction"/>
            <a:extLst>
              <a:ext uri="{FF2B5EF4-FFF2-40B4-BE49-F238E27FC236}">
                <a16:creationId xmlns:a16="http://schemas.microsoft.com/office/drawing/2014/main" id="{0F0C6427-F476-0546-AB0D-F44F74E67083}"/>
              </a:ext>
            </a:extLst>
          </p:cNvPr>
          <p:cNvSpPr/>
          <p:nvPr userDrawn="1"/>
        </p:nvSpPr>
        <p:spPr>
          <a:xfrm>
            <a:off x="6775702" y="71926"/>
            <a:ext cx="10972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hlinkClick r:id="" action="ppaction://noaction"/>
            <a:extLst>
              <a:ext uri="{FF2B5EF4-FFF2-40B4-BE49-F238E27FC236}">
                <a16:creationId xmlns:a16="http://schemas.microsoft.com/office/drawing/2014/main" id="{813CB228-09B8-B244-90D4-11C99D1D8831}"/>
              </a:ext>
            </a:extLst>
          </p:cNvPr>
          <p:cNvSpPr/>
          <p:nvPr userDrawn="1"/>
        </p:nvSpPr>
        <p:spPr>
          <a:xfrm>
            <a:off x="8055862" y="71926"/>
            <a:ext cx="10058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hlinkClick r:id="" action="ppaction://noaction"/>
            <a:extLst>
              <a:ext uri="{FF2B5EF4-FFF2-40B4-BE49-F238E27FC236}">
                <a16:creationId xmlns:a16="http://schemas.microsoft.com/office/drawing/2014/main" id="{60974CE8-75EF-2943-B005-DEDA9EFFD10E}"/>
              </a:ext>
            </a:extLst>
          </p:cNvPr>
          <p:cNvSpPr/>
          <p:nvPr userDrawn="1"/>
        </p:nvSpPr>
        <p:spPr>
          <a:xfrm>
            <a:off x="9226294" y="71926"/>
            <a:ext cx="6400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hlinkClick r:id="" action="ppaction://noaction"/>
            <a:extLst>
              <a:ext uri="{FF2B5EF4-FFF2-40B4-BE49-F238E27FC236}">
                <a16:creationId xmlns:a16="http://schemas.microsoft.com/office/drawing/2014/main" id="{6BCFF74C-2874-4047-B3BB-09DFF78A6FBB}"/>
              </a:ext>
            </a:extLst>
          </p:cNvPr>
          <p:cNvSpPr/>
          <p:nvPr userDrawn="1"/>
        </p:nvSpPr>
        <p:spPr>
          <a:xfrm>
            <a:off x="10007513" y="86503"/>
            <a:ext cx="183610" cy="1836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fontAlgn="auto" hangingPunct="0"/>
            <a:r>
              <a:rPr lang="en-US" kern="0" dirty="0">
                <a:solidFill>
                  <a:schemeClr val="tx1"/>
                </a:solidFill>
                <a:latin typeface="Arial" panose="020B0604020202020204"/>
                <a:sym typeface="Helvetica Neue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659668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79C51-7ADC-4B59-D2D2-AF94323FE29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9038" y="1618265"/>
            <a:ext cx="10869862" cy="384706"/>
          </a:xfrm>
        </p:spPr>
        <p:txBody>
          <a:bodyPr anchor="t"/>
          <a:lstStyle>
            <a:lvl1pPr marL="0" indent="0">
              <a:buNone/>
              <a:defRPr sz="1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hlinkClick r:id="rId2" action="ppaction://hlinksldjump"/>
            <a:extLst>
              <a:ext uri="{FF2B5EF4-FFF2-40B4-BE49-F238E27FC236}">
                <a16:creationId xmlns:a16="http://schemas.microsoft.com/office/drawing/2014/main" id="{1FC06749-C23D-E45E-7471-5CCE8BC48DB9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972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61E7BE-DD51-B742-90F7-87FE22F1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CA16A-A8A2-8245-BF53-9CD2F7C8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57E67E-9036-F836-33C3-5D8D61A53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530" y="1188330"/>
            <a:ext cx="7479370" cy="4084032"/>
          </a:xfrm>
        </p:spPr>
        <p:txBody>
          <a:bodyPr anchor="ctr"/>
          <a:lstStyle>
            <a:lvl1pPr algn="l">
              <a:lnSpc>
                <a:spcPts val="6200"/>
              </a:lnSpc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86B433-7100-A296-0C13-132540B6F4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" r="19"/>
          <a:stretch/>
        </p:blipFill>
        <p:spPr>
          <a:xfrm>
            <a:off x="488576" y="1318997"/>
            <a:ext cx="3300730" cy="3822700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465FBB99-EA31-6892-9BB8-A7D1D201D64D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665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61E7BE-DD51-B742-90F7-87FE22F1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CA16A-A8A2-8245-BF53-9CD2F7C8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57E67E-9036-F836-33C3-5D8D61A53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224" y="1585638"/>
            <a:ext cx="5446776" cy="3686724"/>
          </a:xfrm>
        </p:spPr>
        <p:txBody>
          <a:bodyPr anchor="t"/>
          <a:lstStyle>
            <a:lvl1pPr algn="l">
              <a:lnSpc>
                <a:spcPts val="54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E98100-4D0D-FBA1-E089-D0745B7059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" r="19"/>
          <a:stretch/>
        </p:blipFill>
        <p:spPr>
          <a:xfrm>
            <a:off x="7237320" y="1141091"/>
            <a:ext cx="3909140" cy="4527323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8D4F3DAB-55F1-5420-3AFB-5A3BA648E4B1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7384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61E7BE-DD51-B742-90F7-87FE22F1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CA16A-A8A2-8245-BF53-9CD2F7C8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62CAC740-4D4A-883E-99E6-A7E4F58AA204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016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Grey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6" descr="Picture 26">
            <a:extLst>
              <a:ext uri="{FF2B5EF4-FFF2-40B4-BE49-F238E27FC236}">
                <a16:creationId xmlns:a16="http://schemas.microsoft.com/office/drawing/2014/main" id="{A8EAA026-05DB-E388-E38E-7BD325AF51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699" y="-1"/>
            <a:ext cx="12192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61E7BE-DD51-B742-90F7-87FE22F1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CA16A-A8A2-8245-BF53-9CD2F7C8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02E5CD-DD76-CBC7-A6C5-F48A3182FFB3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9031C07-4142-F505-823C-BB8FAA0D0F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535184"/>
            <a:ext cx="1201534" cy="273871"/>
          </a:xfrm>
          <a:prstGeom prst="rect">
            <a:avLst/>
          </a:prstGeom>
        </p:spPr>
      </p:pic>
      <p:pic>
        <p:nvPicPr>
          <p:cNvPr id="22" name="Graphic 21" descr="Home with solid fill">
            <a:extLst>
              <a:ext uri="{FF2B5EF4-FFF2-40B4-BE49-F238E27FC236}">
                <a16:creationId xmlns:a16="http://schemas.microsoft.com/office/drawing/2014/main" id="{66DB8F71-BE42-E1B0-0939-B69587120C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061" y="6497165"/>
            <a:ext cx="366063" cy="366063"/>
          </a:xfrm>
          <a:prstGeom prst="rect">
            <a:avLst/>
          </a:prstGeom>
        </p:spPr>
      </p:pic>
      <p:sp>
        <p:nvSpPr>
          <p:cNvPr id="23" name="Oval 22">
            <a:hlinkClick r:id="" action="ppaction://noaction"/>
            <a:extLst>
              <a:ext uri="{FF2B5EF4-FFF2-40B4-BE49-F238E27FC236}">
                <a16:creationId xmlns:a16="http://schemas.microsoft.com/office/drawing/2014/main" id="{A70BDFAA-5797-7CB0-054C-DDADCC55F6EE}"/>
              </a:ext>
            </a:extLst>
          </p:cNvPr>
          <p:cNvSpPr/>
          <p:nvPr userDrawn="1"/>
        </p:nvSpPr>
        <p:spPr>
          <a:xfrm>
            <a:off x="10007513" y="86503"/>
            <a:ext cx="183610" cy="1836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fontAlgn="auto" hangingPunct="0"/>
            <a:r>
              <a:rPr lang="en-US" kern="0" dirty="0">
                <a:solidFill>
                  <a:schemeClr val="tx1"/>
                </a:solidFill>
                <a:latin typeface="Arial" panose="020B0604020202020204"/>
                <a:sym typeface="Helvetica Neue"/>
              </a:rPr>
              <a:t>+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345D253-C2CF-F21B-4C3D-B6992A5C080E}"/>
              </a:ext>
            </a:extLst>
          </p:cNvPr>
          <p:cNvSpPr txBox="1">
            <a:spLocks/>
          </p:cNvSpPr>
          <p:nvPr userDrawn="1"/>
        </p:nvSpPr>
        <p:spPr>
          <a:xfrm>
            <a:off x="593333" y="-1267"/>
            <a:ext cx="109517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Why Kate Farms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3EE10C5-7ADB-62FD-2E91-B946436FE0C2}"/>
              </a:ext>
            </a:extLst>
          </p:cNvPr>
          <p:cNvSpPr txBox="1">
            <a:spLocks/>
          </p:cNvSpPr>
          <p:nvPr userDrawn="1"/>
        </p:nvSpPr>
        <p:spPr>
          <a:xfrm>
            <a:off x="1821734" y="-1267"/>
            <a:ext cx="131591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Plant-based Formulas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C9DDA7F-165B-AE62-038A-3F7EEBFB9845}"/>
              </a:ext>
            </a:extLst>
          </p:cNvPr>
          <p:cNvSpPr txBox="1">
            <a:spLocks/>
          </p:cNvSpPr>
          <p:nvPr userDrawn="1"/>
        </p:nvSpPr>
        <p:spPr>
          <a:xfrm>
            <a:off x="3270873" y="-1267"/>
            <a:ext cx="177783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Science-backed formulations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1C5702A1-02E6-69E3-3DFF-18B86F99231C}"/>
              </a:ext>
            </a:extLst>
          </p:cNvPr>
          <p:cNvSpPr txBox="1">
            <a:spLocks/>
          </p:cNvSpPr>
          <p:nvPr userDrawn="1"/>
        </p:nvSpPr>
        <p:spPr>
          <a:xfrm>
            <a:off x="5181929" y="-1267"/>
            <a:ext cx="141469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Clinically Demonstrated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4DEAE5F-6B71-F3CC-9195-CA30BBB02AB3}"/>
              </a:ext>
            </a:extLst>
          </p:cNvPr>
          <p:cNvSpPr txBox="1">
            <a:spLocks/>
          </p:cNvSpPr>
          <p:nvPr userDrawn="1"/>
        </p:nvSpPr>
        <p:spPr>
          <a:xfrm>
            <a:off x="6729845" y="-1267"/>
            <a:ext cx="1161049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Sustainable Future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34B70E6-C343-CB1F-0627-74D06AB7856D}"/>
              </a:ext>
            </a:extLst>
          </p:cNvPr>
          <p:cNvSpPr txBox="1">
            <a:spLocks/>
          </p:cNvSpPr>
          <p:nvPr userDrawn="1"/>
        </p:nvSpPr>
        <p:spPr>
          <a:xfrm>
            <a:off x="8024119" y="-1267"/>
            <a:ext cx="106427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Easily Accessible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8F5C293-EB3D-7022-E7BC-859E426AC0CA}"/>
              </a:ext>
            </a:extLst>
          </p:cNvPr>
          <p:cNvSpPr txBox="1">
            <a:spLocks/>
          </p:cNvSpPr>
          <p:nvPr userDrawn="1"/>
        </p:nvSpPr>
        <p:spPr>
          <a:xfrm>
            <a:off x="9221615" y="-1267"/>
            <a:ext cx="65267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653461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D30191A-95BC-F74B-E06E-783B271CC1DA}"/>
              </a:ext>
            </a:extLst>
          </p:cNvPr>
          <p:cNvSpPr/>
          <p:nvPr userDrawn="1"/>
        </p:nvSpPr>
        <p:spPr>
          <a:xfrm>
            <a:off x="0" y="5166360"/>
            <a:ext cx="12188952" cy="16916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7F364A-640E-4F4E-82A5-F897D2BE1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530" y="504826"/>
            <a:ext cx="7479370" cy="2466013"/>
          </a:xfrm>
        </p:spPr>
        <p:txBody>
          <a:bodyPr anchor="b"/>
          <a:lstStyle>
            <a:lvl1pPr algn="l">
              <a:lnSpc>
                <a:spcPts val="54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58808-244F-CE43-A36A-80C715D110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530" y="3768294"/>
            <a:ext cx="7479370" cy="748289"/>
          </a:xfrm>
        </p:spPr>
        <p:txBody>
          <a:bodyPr/>
          <a:lstStyle>
            <a:lvl1pPr marL="0" indent="0" algn="l">
              <a:lnSpc>
                <a:spcPts val="2800"/>
              </a:lnSpc>
              <a:buNone/>
              <a:defRPr sz="2600" b="1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01C9F-CC4B-A54E-9A76-1C2460E5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0AE50B-11FA-4F7C-9F2A-6AD5F3F83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1" y="548475"/>
            <a:ext cx="2826224" cy="6441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5333DA-A74C-BDEB-1EF7-CC0A2901F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022" y="1741142"/>
            <a:ext cx="2724150" cy="3065809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0308CB-943F-A01E-8559-6A02FF3A98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39530" y="4705656"/>
            <a:ext cx="7479370" cy="460706"/>
          </a:xfrm>
        </p:spPr>
        <p:txBody>
          <a:bodyPr/>
          <a:lstStyle>
            <a:lvl1pPr>
              <a:lnSpc>
                <a:spcPts val="2000"/>
              </a:lnSpc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B39A4B-2B90-3DD9-4A5B-8DE663B633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39530" y="5377143"/>
            <a:ext cx="7479370" cy="460706"/>
          </a:xfrm>
        </p:spPr>
        <p:txBody>
          <a:bodyPr/>
          <a:lstStyle>
            <a:lvl1pPr>
              <a:lnSpc>
                <a:spcPts val="2000"/>
              </a:lnSpc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D601E0-2DB1-1B40-5B4B-7F9AB09A2E4B}"/>
              </a:ext>
            </a:extLst>
          </p:cNvPr>
          <p:cNvGrpSpPr/>
          <p:nvPr userDrawn="1"/>
        </p:nvGrpSpPr>
        <p:grpSpPr>
          <a:xfrm>
            <a:off x="0" y="-1714"/>
            <a:ext cx="12192000" cy="358331"/>
            <a:chOff x="0" y="-1715"/>
            <a:chExt cx="12192000" cy="3583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0104FFF-DAB7-3AE4-BEAC-9F31DB6033E5}"/>
                </a:ext>
              </a:extLst>
            </p:cNvPr>
            <p:cNvSpPr/>
            <p:nvPr userDrawn="1"/>
          </p:nvSpPr>
          <p:spPr>
            <a:xfrm>
              <a:off x="0" y="0"/>
              <a:ext cx="12188952" cy="356616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CEEACE-8D60-0711-01E6-A174879A001C}"/>
                </a:ext>
              </a:extLst>
            </p:cNvPr>
            <p:cNvSpPr/>
            <p:nvPr userDrawn="1"/>
          </p:nvSpPr>
          <p:spPr>
            <a:xfrm>
              <a:off x="4062984" y="0"/>
              <a:ext cx="8129016" cy="356616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9F2183-AF1A-CADE-B74C-654D5F1066D4}"/>
                </a:ext>
              </a:extLst>
            </p:cNvPr>
            <p:cNvSpPr txBox="1"/>
            <p:nvPr userDrawn="1"/>
          </p:nvSpPr>
          <p:spPr>
            <a:xfrm>
              <a:off x="8190271" y="-1715"/>
              <a:ext cx="3305769" cy="35661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/>
              <a:r>
                <a:rPr lang="en-US" sz="1200" b="1" spc="-20" baseline="0" dirty="0">
                  <a:solidFill>
                    <a:schemeClr val="bg1"/>
                  </a:solidFill>
                </a:rPr>
                <a:t>Adult Glucose Support </a:t>
              </a:r>
              <a:r>
                <a:rPr lang="en-US" sz="1200" b="0" spc="-20" baseline="0" dirty="0">
                  <a:solidFill>
                    <a:schemeClr val="bg1"/>
                  </a:solidFill>
                </a:rPr>
                <a:t>Specialized Nutrition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8163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D30191A-95BC-F74B-E06E-783B271CC1DA}"/>
              </a:ext>
            </a:extLst>
          </p:cNvPr>
          <p:cNvSpPr/>
          <p:nvPr userDrawn="1"/>
        </p:nvSpPr>
        <p:spPr>
          <a:xfrm>
            <a:off x="0" y="5166360"/>
            <a:ext cx="12188952" cy="16916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01C9F-CC4B-A54E-9A76-1C2460E5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0AE50B-11FA-4F7C-9F2A-6AD5F3F83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1" y="548475"/>
            <a:ext cx="2826224" cy="64419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4A3AC9-408E-353F-B308-500B638524EB}"/>
              </a:ext>
            </a:extLst>
          </p:cNvPr>
          <p:cNvGrpSpPr/>
          <p:nvPr userDrawn="1"/>
        </p:nvGrpSpPr>
        <p:grpSpPr>
          <a:xfrm>
            <a:off x="0" y="-1714"/>
            <a:ext cx="12192000" cy="358331"/>
            <a:chOff x="0" y="-1715"/>
            <a:chExt cx="12192000" cy="3583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1A2840-A591-7B20-719C-3E1EC5A961A1}"/>
                </a:ext>
              </a:extLst>
            </p:cNvPr>
            <p:cNvSpPr/>
            <p:nvPr userDrawn="1"/>
          </p:nvSpPr>
          <p:spPr>
            <a:xfrm>
              <a:off x="0" y="0"/>
              <a:ext cx="12188952" cy="356616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0AAC9A-CABD-7973-A7DF-F80B89B607E4}"/>
                </a:ext>
              </a:extLst>
            </p:cNvPr>
            <p:cNvSpPr/>
            <p:nvPr userDrawn="1"/>
          </p:nvSpPr>
          <p:spPr>
            <a:xfrm>
              <a:off x="4062984" y="0"/>
              <a:ext cx="8129016" cy="356616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BF3418-540B-3FE7-956E-1B857013274C}"/>
                </a:ext>
              </a:extLst>
            </p:cNvPr>
            <p:cNvSpPr txBox="1"/>
            <p:nvPr userDrawn="1"/>
          </p:nvSpPr>
          <p:spPr>
            <a:xfrm>
              <a:off x="8190271" y="-1715"/>
              <a:ext cx="3305769" cy="35661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/>
              <a:r>
                <a:rPr lang="en-US" sz="1200" b="1" spc="-20" baseline="0" dirty="0">
                  <a:solidFill>
                    <a:schemeClr val="bg1"/>
                  </a:solidFill>
                </a:rPr>
                <a:t>Adult Glucose Support </a:t>
              </a:r>
              <a:r>
                <a:rPr lang="en-US" sz="1200" b="0" spc="-20" baseline="0" dirty="0">
                  <a:solidFill>
                    <a:schemeClr val="bg1"/>
                  </a:solidFill>
                </a:rPr>
                <a:t>Specialized Nutrition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04AD81B-F5BB-8D08-7FA4-F645064AE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530" y="504826"/>
            <a:ext cx="7479370" cy="2466013"/>
          </a:xfrm>
        </p:spPr>
        <p:txBody>
          <a:bodyPr anchor="b"/>
          <a:lstStyle>
            <a:lvl1pPr algn="l">
              <a:lnSpc>
                <a:spcPts val="54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6917293-6A47-B901-A7F0-95E6D65C7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531" y="3768294"/>
            <a:ext cx="5648480" cy="748289"/>
          </a:xfrm>
        </p:spPr>
        <p:txBody>
          <a:bodyPr/>
          <a:lstStyle>
            <a:lvl1pPr marL="0" indent="0" algn="l">
              <a:lnSpc>
                <a:spcPts val="2800"/>
              </a:lnSpc>
              <a:buNone/>
              <a:defRPr sz="2600" b="1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40108B9-158F-A47C-FD0E-EC06ABC6B0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39531" y="4705656"/>
            <a:ext cx="5648480" cy="460706"/>
          </a:xfrm>
        </p:spPr>
        <p:txBody>
          <a:bodyPr/>
          <a:lstStyle>
            <a:lvl1pPr>
              <a:lnSpc>
                <a:spcPts val="2000"/>
              </a:lnSpc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336DE81A-8550-7365-8C44-F6FA41446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39531" y="5377143"/>
            <a:ext cx="5648480" cy="460706"/>
          </a:xfrm>
        </p:spPr>
        <p:txBody>
          <a:bodyPr/>
          <a:lstStyle>
            <a:lvl1pPr>
              <a:lnSpc>
                <a:spcPts val="2000"/>
              </a:lnSpc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A630B64-F9CA-D329-6308-0C2F699F03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4005" y="3122826"/>
            <a:ext cx="1656994" cy="18648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18F8F60-8890-A972-C049-E7AE55DE2F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733" y="1656728"/>
            <a:ext cx="22733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736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D30191A-95BC-F74B-E06E-783B271CC1DA}"/>
              </a:ext>
            </a:extLst>
          </p:cNvPr>
          <p:cNvSpPr/>
          <p:nvPr userDrawn="1"/>
        </p:nvSpPr>
        <p:spPr>
          <a:xfrm>
            <a:off x="0" y="5166360"/>
            <a:ext cx="12188952" cy="16916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01C9F-CC4B-A54E-9A76-1C2460E5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0AE50B-11FA-4F7C-9F2A-6AD5F3F83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1" y="548475"/>
            <a:ext cx="2826224" cy="64419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3CB5A9E-1137-2E0C-0654-FEB899E8E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530" y="504826"/>
            <a:ext cx="7479370" cy="2466013"/>
          </a:xfrm>
        </p:spPr>
        <p:txBody>
          <a:bodyPr anchor="b"/>
          <a:lstStyle>
            <a:lvl1pPr algn="l">
              <a:lnSpc>
                <a:spcPts val="54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8543881-50CF-463A-6755-0B9FC38A5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531" y="3768294"/>
            <a:ext cx="5648480" cy="748289"/>
          </a:xfrm>
        </p:spPr>
        <p:txBody>
          <a:bodyPr/>
          <a:lstStyle>
            <a:lvl1pPr marL="0" indent="0" algn="l">
              <a:lnSpc>
                <a:spcPts val="2800"/>
              </a:lnSpc>
              <a:buNone/>
              <a:defRPr sz="2600" b="1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038BB099-36EF-A892-3A8B-3C3891563F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39531" y="4705656"/>
            <a:ext cx="5648480" cy="460706"/>
          </a:xfrm>
        </p:spPr>
        <p:txBody>
          <a:bodyPr/>
          <a:lstStyle>
            <a:lvl1pPr>
              <a:lnSpc>
                <a:spcPts val="2000"/>
              </a:lnSpc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CB038279-9FA3-2A82-475F-C2305F1684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39531" y="5377143"/>
            <a:ext cx="5648480" cy="460706"/>
          </a:xfrm>
        </p:spPr>
        <p:txBody>
          <a:bodyPr/>
          <a:lstStyle>
            <a:lvl1pPr>
              <a:lnSpc>
                <a:spcPts val="2000"/>
              </a:lnSpc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0342CC-4FFB-5E3B-0116-6F481315F4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4005" y="3122826"/>
            <a:ext cx="1656994" cy="18648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E2CF361-674F-B7CF-8D53-03C4D5A148EE}"/>
              </a:ext>
            </a:extLst>
          </p:cNvPr>
          <p:cNvGrpSpPr/>
          <p:nvPr userDrawn="1"/>
        </p:nvGrpSpPr>
        <p:grpSpPr>
          <a:xfrm>
            <a:off x="0" y="-1714"/>
            <a:ext cx="12192000" cy="358331"/>
            <a:chOff x="0" y="-1715"/>
            <a:chExt cx="12192000" cy="3583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0025DDB-5157-DABC-0C28-D870D562E6FB}"/>
                </a:ext>
              </a:extLst>
            </p:cNvPr>
            <p:cNvSpPr/>
            <p:nvPr userDrawn="1"/>
          </p:nvSpPr>
          <p:spPr>
            <a:xfrm>
              <a:off x="0" y="0"/>
              <a:ext cx="12188952" cy="356616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2EF488E-7987-834A-4D15-F67D6CE20A18}"/>
                </a:ext>
              </a:extLst>
            </p:cNvPr>
            <p:cNvSpPr/>
            <p:nvPr userDrawn="1"/>
          </p:nvSpPr>
          <p:spPr>
            <a:xfrm>
              <a:off x="4062984" y="0"/>
              <a:ext cx="8129016" cy="356616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B67D8A-04FC-E3A2-8568-1C18340D1A95}"/>
                </a:ext>
              </a:extLst>
            </p:cNvPr>
            <p:cNvSpPr txBox="1"/>
            <p:nvPr userDrawn="1"/>
          </p:nvSpPr>
          <p:spPr>
            <a:xfrm>
              <a:off x="8190271" y="-1715"/>
              <a:ext cx="3305769" cy="35661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/>
              <a:r>
                <a:rPr lang="en-US" sz="1200" b="1" spc="-20" baseline="0" dirty="0">
                  <a:solidFill>
                    <a:schemeClr val="bg1"/>
                  </a:solidFill>
                </a:rPr>
                <a:t>Adult Glucose Support </a:t>
              </a:r>
              <a:r>
                <a:rPr lang="en-US" sz="1200" b="0" spc="-20" baseline="0" dirty="0">
                  <a:solidFill>
                    <a:schemeClr val="bg1"/>
                  </a:solidFill>
                </a:rPr>
                <a:t>Specialized Nutrition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CAD396C-F4A2-6368-C512-871484DB05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41184"/>
            <a:ext cx="3621024" cy="44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72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D30191A-95BC-F74B-E06E-783B271CC1DA}"/>
              </a:ext>
            </a:extLst>
          </p:cNvPr>
          <p:cNvSpPr/>
          <p:nvPr userDrawn="1"/>
        </p:nvSpPr>
        <p:spPr>
          <a:xfrm>
            <a:off x="0" y="5166360"/>
            <a:ext cx="12188952" cy="16916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7F364A-640E-4F4E-82A5-F897D2BE1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3023" y="1239314"/>
            <a:ext cx="4995878" cy="2466013"/>
          </a:xfrm>
        </p:spPr>
        <p:txBody>
          <a:bodyPr anchor="b"/>
          <a:lstStyle>
            <a:lvl1pPr algn="l">
              <a:lnSpc>
                <a:spcPts val="54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58808-244F-CE43-A36A-80C715D110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3023" y="3768294"/>
            <a:ext cx="4995878" cy="748289"/>
          </a:xfrm>
        </p:spPr>
        <p:txBody>
          <a:bodyPr/>
          <a:lstStyle>
            <a:lvl1pPr marL="0" indent="0" algn="l">
              <a:lnSpc>
                <a:spcPts val="2800"/>
              </a:lnSpc>
              <a:buNone/>
              <a:defRPr sz="2600" b="1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01C9F-CC4B-A54E-9A76-1C2460E5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0AE50B-11FA-4F7C-9F2A-6AD5F3F83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1" y="548475"/>
            <a:ext cx="2826224" cy="644194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0308CB-943F-A01E-8559-6A02FF3A98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23023" y="4705656"/>
            <a:ext cx="4995878" cy="460706"/>
          </a:xfrm>
        </p:spPr>
        <p:txBody>
          <a:bodyPr/>
          <a:lstStyle>
            <a:lvl1pPr>
              <a:lnSpc>
                <a:spcPts val="2000"/>
              </a:lnSpc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B39A4B-2B90-3DD9-4A5B-8DE663B633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23023" y="5377143"/>
            <a:ext cx="4995878" cy="460706"/>
          </a:xfrm>
        </p:spPr>
        <p:txBody>
          <a:bodyPr/>
          <a:lstStyle>
            <a:lvl1pPr>
              <a:lnSpc>
                <a:spcPts val="2000"/>
              </a:lnSpc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F2A648-393A-485C-2F72-F724390D7C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774487"/>
            <a:ext cx="6083300" cy="4305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339963-F14B-1C52-2211-E3C164F4B219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5957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17353-3AF0-7FCE-5BD3-327A88103842}"/>
              </a:ext>
            </a:extLst>
          </p:cNvPr>
          <p:cNvSpPr/>
          <p:nvPr userDrawn="1"/>
        </p:nvSpPr>
        <p:spPr>
          <a:xfrm>
            <a:off x="0" y="5166360"/>
            <a:ext cx="12188952" cy="16916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F04C9-D23E-6B42-866E-367609034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12BEAD-44CF-2E40-63F6-7F6ECEFA7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530" y="504826"/>
            <a:ext cx="7479370" cy="2466013"/>
          </a:xfrm>
        </p:spPr>
        <p:txBody>
          <a:bodyPr anchor="b"/>
          <a:lstStyle>
            <a:lvl1pPr algn="l">
              <a:lnSpc>
                <a:spcPts val="54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32506F0-8948-7F8B-5478-25D042DCE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530" y="3768294"/>
            <a:ext cx="7479370" cy="748289"/>
          </a:xfrm>
        </p:spPr>
        <p:txBody>
          <a:bodyPr/>
          <a:lstStyle>
            <a:lvl1pPr marL="0" indent="0" algn="l">
              <a:lnSpc>
                <a:spcPts val="2800"/>
              </a:lnSpc>
              <a:buNone/>
              <a:defRPr sz="2600" b="1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8A2164-1144-6680-42FC-CE78E8F4A7CA}"/>
              </a:ext>
            </a:extLst>
          </p:cNvPr>
          <p:cNvGrpSpPr/>
          <p:nvPr userDrawn="1"/>
        </p:nvGrpSpPr>
        <p:grpSpPr>
          <a:xfrm>
            <a:off x="0" y="-1714"/>
            <a:ext cx="12192000" cy="358331"/>
            <a:chOff x="0" y="-1715"/>
            <a:chExt cx="12192000" cy="3583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6E5E1-73F4-D6D8-F108-FF6950716F8A}"/>
                </a:ext>
              </a:extLst>
            </p:cNvPr>
            <p:cNvSpPr/>
            <p:nvPr userDrawn="1"/>
          </p:nvSpPr>
          <p:spPr>
            <a:xfrm>
              <a:off x="0" y="0"/>
              <a:ext cx="12188952" cy="356616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63BF6ED-BF6F-946E-1D2D-D6952DB736C1}"/>
                </a:ext>
              </a:extLst>
            </p:cNvPr>
            <p:cNvSpPr/>
            <p:nvPr userDrawn="1"/>
          </p:nvSpPr>
          <p:spPr>
            <a:xfrm>
              <a:off x="4062984" y="0"/>
              <a:ext cx="8129016" cy="356616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DAC9920-5761-3BDC-7ACE-B432D133668D}"/>
                </a:ext>
              </a:extLst>
            </p:cNvPr>
            <p:cNvSpPr txBox="1"/>
            <p:nvPr userDrawn="1"/>
          </p:nvSpPr>
          <p:spPr>
            <a:xfrm>
              <a:off x="8190271" y="-1715"/>
              <a:ext cx="3305769" cy="35661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/>
              <a:r>
                <a:rPr lang="en-US" sz="1200" b="1" spc="-20" baseline="0" dirty="0">
                  <a:solidFill>
                    <a:schemeClr val="bg1"/>
                  </a:solidFill>
                </a:rPr>
                <a:t>Adult Glucose Support </a:t>
              </a:r>
              <a:r>
                <a:rPr lang="en-US" sz="1200" b="0" spc="-20" baseline="0" dirty="0">
                  <a:solidFill>
                    <a:schemeClr val="bg1"/>
                  </a:solidFill>
                </a:rPr>
                <a:t>Specialized Nutrition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C400654-FB0E-81F1-E267-4A82AA48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022" y="1450774"/>
            <a:ext cx="2724150" cy="306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98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17353-3AF0-7FCE-5BD3-327A88103842}"/>
              </a:ext>
            </a:extLst>
          </p:cNvPr>
          <p:cNvSpPr/>
          <p:nvPr userDrawn="1"/>
        </p:nvSpPr>
        <p:spPr>
          <a:xfrm>
            <a:off x="0" y="5166360"/>
            <a:ext cx="12188952" cy="16916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F04C9-D23E-6B42-866E-367609034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12BEAD-44CF-2E40-63F6-7F6ECEFA7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530" y="504826"/>
            <a:ext cx="7479370" cy="2466013"/>
          </a:xfrm>
        </p:spPr>
        <p:txBody>
          <a:bodyPr anchor="b"/>
          <a:lstStyle>
            <a:lvl1pPr algn="l">
              <a:lnSpc>
                <a:spcPts val="54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0FD90358-289F-A796-1EC1-A25FC3BCB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531" y="3768294"/>
            <a:ext cx="5648480" cy="748289"/>
          </a:xfrm>
        </p:spPr>
        <p:txBody>
          <a:bodyPr/>
          <a:lstStyle>
            <a:lvl1pPr marL="0" indent="0" algn="l">
              <a:lnSpc>
                <a:spcPts val="2800"/>
              </a:lnSpc>
              <a:buNone/>
              <a:defRPr sz="2600" b="1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906C71-473B-43C0-8795-46AB1C31A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4005" y="3122826"/>
            <a:ext cx="1656994" cy="18648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E47BE6C-3C3C-E367-E572-690F20FA72E9}"/>
              </a:ext>
            </a:extLst>
          </p:cNvPr>
          <p:cNvGrpSpPr/>
          <p:nvPr userDrawn="1"/>
        </p:nvGrpSpPr>
        <p:grpSpPr>
          <a:xfrm>
            <a:off x="0" y="-1714"/>
            <a:ext cx="12192000" cy="358331"/>
            <a:chOff x="0" y="-1715"/>
            <a:chExt cx="12192000" cy="35833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0FDD948-4406-E594-8D13-8C7912A1D442}"/>
                </a:ext>
              </a:extLst>
            </p:cNvPr>
            <p:cNvSpPr/>
            <p:nvPr userDrawn="1"/>
          </p:nvSpPr>
          <p:spPr>
            <a:xfrm>
              <a:off x="0" y="0"/>
              <a:ext cx="12188952" cy="356616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151EB6-003E-C347-991D-2F21D9990BA2}"/>
                </a:ext>
              </a:extLst>
            </p:cNvPr>
            <p:cNvSpPr/>
            <p:nvPr userDrawn="1"/>
          </p:nvSpPr>
          <p:spPr>
            <a:xfrm>
              <a:off x="4062984" y="0"/>
              <a:ext cx="8129016" cy="356616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F16CB-A742-D74C-5D4A-06EC855CC9E7}"/>
                </a:ext>
              </a:extLst>
            </p:cNvPr>
            <p:cNvSpPr txBox="1"/>
            <p:nvPr userDrawn="1"/>
          </p:nvSpPr>
          <p:spPr>
            <a:xfrm>
              <a:off x="8190271" y="-1715"/>
              <a:ext cx="3305769" cy="35661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/>
              <a:r>
                <a:rPr lang="en-US" sz="1200" b="1" spc="-20" baseline="0" dirty="0">
                  <a:solidFill>
                    <a:schemeClr val="bg1"/>
                  </a:solidFill>
                </a:rPr>
                <a:t>Adult Glucose Support </a:t>
              </a:r>
              <a:r>
                <a:rPr lang="en-US" sz="1200" b="0" spc="-20" baseline="0" dirty="0">
                  <a:solidFill>
                    <a:schemeClr val="bg1"/>
                  </a:solidFill>
                </a:rPr>
                <a:t>Specialized Nutrition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00AC30E-44FD-4036-05E3-944693907D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12" y="1101994"/>
            <a:ext cx="2602551" cy="545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39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17353-3AF0-7FCE-5BD3-327A88103842}"/>
              </a:ext>
            </a:extLst>
          </p:cNvPr>
          <p:cNvSpPr/>
          <p:nvPr userDrawn="1"/>
        </p:nvSpPr>
        <p:spPr>
          <a:xfrm>
            <a:off x="0" y="5166360"/>
            <a:ext cx="12188952" cy="16916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F04C9-D23E-6B42-866E-367609034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12BEAD-44CF-2E40-63F6-7F6ECEFA7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530" y="504826"/>
            <a:ext cx="7479370" cy="2466013"/>
          </a:xfrm>
        </p:spPr>
        <p:txBody>
          <a:bodyPr anchor="b"/>
          <a:lstStyle>
            <a:lvl1pPr algn="l">
              <a:lnSpc>
                <a:spcPts val="54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C1ECB9D-2D86-7879-D927-C92B4F064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531" y="3768294"/>
            <a:ext cx="5648480" cy="748289"/>
          </a:xfrm>
        </p:spPr>
        <p:txBody>
          <a:bodyPr/>
          <a:lstStyle>
            <a:lvl1pPr marL="0" indent="0" algn="l">
              <a:lnSpc>
                <a:spcPts val="2800"/>
              </a:lnSpc>
              <a:buNone/>
              <a:defRPr sz="2600" b="1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CA8737-F269-E3B8-0FFB-4939F7231B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4005" y="3122826"/>
            <a:ext cx="1656994" cy="18648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8978B4C-BAD0-E232-911D-E8483123A0C4}"/>
              </a:ext>
            </a:extLst>
          </p:cNvPr>
          <p:cNvGrpSpPr/>
          <p:nvPr userDrawn="1"/>
        </p:nvGrpSpPr>
        <p:grpSpPr>
          <a:xfrm>
            <a:off x="0" y="-1714"/>
            <a:ext cx="12192000" cy="358331"/>
            <a:chOff x="0" y="-1715"/>
            <a:chExt cx="12192000" cy="35833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C6CCB14-9B82-E173-A954-A6EF72AE507E}"/>
                </a:ext>
              </a:extLst>
            </p:cNvPr>
            <p:cNvSpPr/>
            <p:nvPr userDrawn="1"/>
          </p:nvSpPr>
          <p:spPr>
            <a:xfrm>
              <a:off x="0" y="0"/>
              <a:ext cx="12188952" cy="356616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AEEAF4-8C5B-DDFF-F720-1966E5630DE4}"/>
                </a:ext>
              </a:extLst>
            </p:cNvPr>
            <p:cNvSpPr/>
            <p:nvPr userDrawn="1"/>
          </p:nvSpPr>
          <p:spPr>
            <a:xfrm>
              <a:off x="4062984" y="0"/>
              <a:ext cx="8129016" cy="356616"/>
            </a:xfrm>
            <a:prstGeom prst="rect">
              <a:avLst/>
            </a:prstGeom>
            <a:solidFill>
              <a:schemeClr val="accent6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73211B-D684-BE88-F29C-5CC9C5631EB1}"/>
                </a:ext>
              </a:extLst>
            </p:cNvPr>
            <p:cNvSpPr txBox="1"/>
            <p:nvPr userDrawn="1"/>
          </p:nvSpPr>
          <p:spPr>
            <a:xfrm>
              <a:off x="8190271" y="-1715"/>
              <a:ext cx="3305769" cy="35661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/>
              <a:r>
                <a:rPr lang="en-US" sz="1200" b="1" spc="-20" baseline="0" dirty="0">
                  <a:solidFill>
                    <a:schemeClr val="bg1"/>
                  </a:solidFill>
                </a:rPr>
                <a:t>Adult Glucose Support </a:t>
              </a:r>
              <a:r>
                <a:rPr lang="en-US" sz="1200" b="0" spc="-20" baseline="0" dirty="0">
                  <a:solidFill>
                    <a:schemeClr val="bg1"/>
                  </a:solidFill>
                </a:rPr>
                <a:t>Specialized Nutrition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C75AB0D-C66D-AF2D-ACA6-049872172A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14224"/>
            <a:ext cx="35941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21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266B2-075B-4847-9A2D-0B675A3C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2342D-B482-324B-8C63-60DD3D98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18424-4A29-644E-B984-2CB1F94D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E1BF65D-E244-74EA-9002-0953E085F7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038" y="1618265"/>
            <a:ext cx="5181598" cy="4351338"/>
          </a:xfrm>
        </p:spPr>
        <p:txBody>
          <a:bodyPr/>
          <a:lstStyle>
            <a:lvl1pPr marL="228594" indent="-228594">
              <a:lnSpc>
                <a:spcPts val="2600"/>
              </a:lnSpc>
              <a:buFont typeface="Arial" panose="020B0604020202020204" pitchFamily="34" charset="0"/>
              <a:buChar char="•"/>
              <a:defRPr sz="2100"/>
            </a:lvl1pPr>
            <a:lvl2pPr marL="457189" indent="-228594">
              <a:buFont typeface="System Font Regular"/>
              <a:buChar char="–"/>
              <a:defRPr/>
            </a:lvl2pPr>
            <a:lvl3pPr marL="685783" indent="-228594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3E5010-B8A6-26F8-6E25-472ACF02B1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83968" y="1618264"/>
            <a:ext cx="5434932" cy="4351338"/>
          </a:xfrm>
        </p:spPr>
        <p:txBody>
          <a:bodyPr/>
          <a:lstStyle>
            <a:lvl1pPr marL="228594" indent="-228594">
              <a:lnSpc>
                <a:spcPts val="2600"/>
              </a:lnSpc>
              <a:buFont typeface="Arial" panose="020B0604020202020204" pitchFamily="34" charset="0"/>
              <a:buChar char="•"/>
              <a:defRPr sz="2100"/>
            </a:lvl1pPr>
            <a:lvl2pPr marL="457189" indent="-228594">
              <a:buFont typeface="System Font Regular"/>
              <a:buChar char="–"/>
              <a:defRPr/>
            </a:lvl2pPr>
            <a:lvl3pPr marL="685783" indent="-228594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2283F311-6F7C-99F7-FAF7-B97913239996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228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266B2-075B-4847-9A2D-0B675A3C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DA4AB-013C-134C-A5F8-76B32A3CB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2342D-B482-324B-8C63-60DD3D98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18424-4A29-644E-B984-2CB1F94D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A4BEE790-C362-3276-248B-D195DED9A8B4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8500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266B2-075B-4847-9A2D-0B675A3C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2342D-B482-324B-8C63-60DD3D98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18424-4A29-644E-B984-2CB1F94D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B9CB63-6DF3-C9FC-7412-6BC98CFF0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038" y="2002971"/>
            <a:ext cx="10869862" cy="39666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82586E8-FF11-E9FC-2938-751C23E36C5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9038" y="1618265"/>
            <a:ext cx="10869862" cy="384706"/>
          </a:xfrm>
        </p:spPr>
        <p:txBody>
          <a:bodyPr anchor="t"/>
          <a:lstStyle>
            <a:lvl1pPr marL="0" indent="0">
              <a:buNone/>
              <a:defRPr sz="1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0E6417C8-776A-14DA-7034-B351B8FAC16A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0110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1AE7F-C3EB-7447-BE01-8D0E6A39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6CBEE-9427-F94A-97A5-564BE6BB2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EE88F4-3916-3640-A5A2-FF0BEE1D6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E48AB28-ADFA-B8CD-0919-D314500C91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9038" y="1618264"/>
            <a:ext cx="51815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1121DD8-573D-4DC1-EEAB-D185E9837C8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83970" y="1618264"/>
            <a:ext cx="543493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2EEA440D-0819-8DB5-F2CA-E05B61DCD091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312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56090B-002F-B348-B646-B38DAF51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1BACF2-B2A7-7449-B15D-1490EE515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2EAA0F3-E0B0-38FC-3A98-083591BAC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2FBFB2-81BA-932F-94F0-3F81121E217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9038" y="2002971"/>
            <a:ext cx="5181599" cy="3966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53F58-7195-2FE1-68A1-6A6D83312CC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83970" y="2002971"/>
            <a:ext cx="5434931" cy="3966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FF131C3-4E76-FD0E-FDC2-6D0306EAB0B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9038" y="1618265"/>
            <a:ext cx="5181598" cy="384706"/>
          </a:xfrm>
        </p:spPr>
        <p:txBody>
          <a:bodyPr anchor="t"/>
          <a:lstStyle>
            <a:lvl1pPr marL="0" indent="0">
              <a:buNone/>
              <a:defRPr sz="1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E60639B-7036-7941-0C79-4B21DB97676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083970" y="1618265"/>
            <a:ext cx="5434930" cy="384706"/>
          </a:xfrm>
        </p:spPr>
        <p:txBody>
          <a:bodyPr anchor="t"/>
          <a:lstStyle>
            <a:lvl1pPr marL="0" indent="0">
              <a:buNone/>
              <a:defRPr sz="1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hlinkClick r:id="rId2" action="ppaction://hlinksldjump"/>
            <a:extLst>
              <a:ext uri="{FF2B5EF4-FFF2-40B4-BE49-F238E27FC236}">
                <a16:creationId xmlns:a16="http://schemas.microsoft.com/office/drawing/2014/main" id="{60E3139C-3EAD-A942-A36D-012D929C7E62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3973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head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C6A45D-9786-6D24-C786-430CA6FFFC77}"/>
              </a:ext>
            </a:extLst>
          </p:cNvPr>
          <p:cNvSpPr/>
          <p:nvPr userDrawn="1"/>
        </p:nvSpPr>
        <p:spPr>
          <a:xfrm>
            <a:off x="6083970" y="1618264"/>
            <a:ext cx="5434930" cy="4351338"/>
          </a:xfrm>
          <a:prstGeom prst="rect">
            <a:avLst/>
          </a:prstGeom>
          <a:solidFill>
            <a:srgbClr val="FFE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56090B-002F-B348-B646-B38DAF51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1BACF2-B2A7-7449-B15D-1490EE515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2EAA0F3-E0B0-38FC-3A98-083591BAC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2FBFB2-81BA-932F-94F0-3F81121E217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9038" y="2002971"/>
            <a:ext cx="5181599" cy="3966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53F58-7195-2FE1-68A1-6A6D83312CC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56226" y="2371698"/>
            <a:ext cx="4696682" cy="3225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FF131C3-4E76-FD0E-FDC2-6D0306EAB0B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9038" y="1618265"/>
            <a:ext cx="5181598" cy="384706"/>
          </a:xfrm>
        </p:spPr>
        <p:txBody>
          <a:bodyPr anchor="t"/>
          <a:lstStyle>
            <a:lvl1pPr marL="0" indent="0">
              <a:buNone/>
              <a:defRPr sz="1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E60639B-7036-7941-0C79-4B21DB97676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456226" y="1986993"/>
            <a:ext cx="4696683" cy="384706"/>
          </a:xfrm>
        </p:spPr>
        <p:txBody>
          <a:bodyPr anchor="t"/>
          <a:lstStyle>
            <a:lvl1pPr marL="0" indent="0">
              <a:buNone/>
              <a:defRPr sz="1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hlinkClick r:id="rId2" action="ppaction://hlinksldjump"/>
            <a:extLst>
              <a:ext uri="{FF2B5EF4-FFF2-40B4-BE49-F238E27FC236}">
                <a16:creationId xmlns:a16="http://schemas.microsoft.com/office/drawing/2014/main" id="{A338ADC8-A9C0-EEC4-66EA-8DF395766F64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4544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3CA6CC29-9484-3EDE-F2EF-F9C084441EC7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051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17353-3AF0-7FCE-5BD3-327A88103842}"/>
              </a:ext>
            </a:extLst>
          </p:cNvPr>
          <p:cNvSpPr/>
          <p:nvPr userDrawn="1"/>
        </p:nvSpPr>
        <p:spPr>
          <a:xfrm>
            <a:off x="0" y="5166360"/>
            <a:ext cx="12188952" cy="16916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F04C9-D23E-6B42-866E-367609034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12BEAD-44CF-2E40-63F6-7F6ECEFA7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530" y="504826"/>
            <a:ext cx="7479370" cy="2466013"/>
          </a:xfrm>
        </p:spPr>
        <p:txBody>
          <a:bodyPr anchor="b"/>
          <a:lstStyle>
            <a:lvl1pPr algn="l">
              <a:lnSpc>
                <a:spcPts val="54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32506F0-8948-7F8B-5478-25D042DCE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530" y="3768294"/>
            <a:ext cx="7479370" cy="748289"/>
          </a:xfrm>
        </p:spPr>
        <p:txBody>
          <a:bodyPr/>
          <a:lstStyle>
            <a:lvl1pPr marL="0" indent="0" algn="l">
              <a:lnSpc>
                <a:spcPts val="2800"/>
              </a:lnSpc>
              <a:buNone/>
              <a:defRPr sz="2600" b="1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8A37DF-26CD-7589-F100-4A55DC74BD49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D2564F-46A6-AA1A-C8B4-8DEC9ACA23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022" y="1450774"/>
            <a:ext cx="2724150" cy="306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76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0D30408-1945-AF92-9E4F-A0E6FECFF02C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F24DD-7C0B-FBF9-EA2A-773662707ACB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1AEFD3-4E65-F3FC-3ED1-EE70722E6110}"/>
              </a:ext>
            </a:extLst>
          </p:cNvPr>
          <p:cNvSpPr/>
          <p:nvPr userDrawn="1"/>
        </p:nvSpPr>
        <p:spPr>
          <a:xfrm>
            <a:off x="10364970" y="0"/>
            <a:ext cx="1827029" cy="356616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B49655-F06E-0369-8BD5-5C70D6D2A1AA}"/>
              </a:ext>
            </a:extLst>
          </p:cNvPr>
          <p:cNvSpPr txBox="1"/>
          <p:nvPr userDrawn="1"/>
        </p:nvSpPr>
        <p:spPr>
          <a:xfrm>
            <a:off x="10364970" y="-1714"/>
            <a:ext cx="1827029" cy="3566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00" b="1" spc="-20" baseline="0" dirty="0">
                <a:solidFill>
                  <a:schemeClr val="bg1"/>
                </a:solidFill>
              </a:rPr>
              <a:t>Adult Glucose Support </a:t>
            </a:r>
            <a:br>
              <a:rPr lang="en-US" sz="1100" b="1" spc="-20" baseline="0" dirty="0">
                <a:solidFill>
                  <a:schemeClr val="bg1"/>
                </a:solidFill>
              </a:rPr>
            </a:br>
            <a:r>
              <a:rPr lang="en-US" sz="1100" b="0" spc="-20" baseline="0" dirty="0">
                <a:solidFill>
                  <a:schemeClr val="bg1"/>
                </a:solidFill>
              </a:rPr>
              <a:t>Specialized Nutrition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80F4D82-DD0A-8AB4-3889-E96DAFD5181D}"/>
              </a:ext>
            </a:extLst>
          </p:cNvPr>
          <p:cNvSpPr txBox="1">
            <a:spLocks/>
          </p:cNvSpPr>
          <p:nvPr userDrawn="1"/>
        </p:nvSpPr>
        <p:spPr>
          <a:xfrm>
            <a:off x="593333" y="-1267"/>
            <a:ext cx="109517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u="sng" dirty="0"/>
              <a:t>Why Kate Farms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57D4A5BE-B789-C81C-EEEC-6ACA1FC80EBF}"/>
              </a:ext>
            </a:extLst>
          </p:cNvPr>
          <p:cNvSpPr txBox="1">
            <a:spLocks/>
          </p:cNvSpPr>
          <p:nvPr userDrawn="1"/>
        </p:nvSpPr>
        <p:spPr>
          <a:xfrm>
            <a:off x="1821734" y="-1267"/>
            <a:ext cx="131591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dirty="0"/>
              <a:t>Plant-based formulas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1FB2F612-A650-8591-340C-CFA49896AF40}"/>
              </a:ext>
            </a:extLst>
          </p:cNvPr>
          <p:cNvSpPr txBox="1">
            <a:spLocks/>
          </p:cNvSpPr>
          <p:nvPr userDrawn="1"/>
        </p:nvSpPr>
        <p:spPr>
          <a:xfrm>
            <a:off x="3270873" y="-1267"/>
            <a:ext cx="177783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Science-backed formulations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BC68B1E-6963-B086-DA7D-3D5132902686}"/>
              </a:ext>
            </a:extLst>
          </p:cNvPr>
          <p:cNvSpPr txBox="1">
            <a:spLocks/>
          </p:cNvSpPr>
          <p:nvPr userDrawn="1"/>
        </p:nvSpPr>
        <p:spPr>
          <a:xfrm>
            <a:off x="9221615" y="-1267"/>
            <a:ext cx="65267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Summary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4575286-067C-208C-EEFF-A18AA2EF644C}"/>
              </a:ext>
            </a:extLst>
          </p:cNvPr>
          <p:cNvSpPr txBox="1">
            <a:spLocks/>
          </p:cNvSpPr>
          <p:nvPr userDrawn="1"/>
        </p:nvSpPr>
        <p:spPr>
          <a:xfrm>
            <a:off x="5181929" y="-1267"/>
            <a:ext cx="141469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Clinically demonstrated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CADF04B-26C4-C8EF-B354-51F0F1073C6A}"/>
              </a:ext>
            </a:extLst>
          </p:cNvPr>
          <p:cNvSpPr txBox="1">
            <a:spLocks/>
          </p:cNvSpPr>
          <p:nvPr userDrawn="1"/>
        </p:nvSpPr>
        <p:spPr>
          <a:xfrm>
            <a:off x="6729845" y="-1267"/>
            <a:ext cx="1161049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Sustainable future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C83A6BD-A23C-1AB6-3AF6-FD40AEB075F4}"/>
              </a:ext>
            </a:extLst>
          </p:cNvPr>
          <p:cNvSpPr txBox="1">
            <a:spLocks/>
          </p:cNvSpPr>
          <p:nvPr userDrawn="1"/>
        </p:nvSpPr>
        <p:spPr>
          <a:xfrm>
            <a:off x="8024119" y="-1267"/>
            <a:ext cx="106427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Easily accessible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1F7664F-D8D4-71CB-27E4-D1D6A95370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38673"/>
            <a:ext cx="1201534" cy="273871"/>
          </a:xfrm>
          <a:prstGeom prst="rect">
            <a:avLst/>
          </a:prstGeom>
        </p:spPr>
      </p:pic>
      <p:pic>
        <p:nvPicPr>
          <p:cNvPr id="36" name="Graphic 35" descr="Home with solid fill">
            <a:extLst>
              <a:ext uri="{FF2B5EF4-FFF2-40B4-BE49-F238E27FC236}">
                <a16:creationId xmlns:a16="http://schemas.microsoft.com/office/drawing/2014/main" id="{6ACC9E09-4D0B-55CB-201B-28E9A9E2F9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061" y="6400654"/>
            <a:ext cx="366063" cy="3660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C6BBC2-54E9-EB42-8814-9BF5769A6AE8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324AC2-8786-944E-A140-B3358D7743FF}"/>
              </a:ext>
            </a:extLst>
          </p:cNvPr>
          <p:cNvSpPr txBox="1"/>
          <p:nvPr userDrawn="1"/>
        </p:nvSpPr>
        <p:spPr>
          <a:xfrm>
            <a:off x="4060371" y="228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31" name="Rectangle 30">
            <a:hlinkClick r:id="rId5" action="ppaction://hlinksldjump"/>
            <a:extLst>
              <a:ext uri="{FF2B5EF4-FFF2-40B4-BE49-F238E27FC236}">
                <a16:creationId xmlns:a16="http://schemas.microsoft.com/office/drawing/2014/main" id="{B0A0E785-D1D2-484A-B330-24F939A4E907}"/>
              </a:ext>
            </a:extLst>
          </p:cNvPr>
          <p:cNvSpPr/>
          <p:nvPr userDrawn="1"/>
        </p:nvSpPr>
        <p:spPr>
          <a:xfrm>
            <a:off x="515566" y="71926"/>
            <a:ext cx="1179577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hlinkClick r:id="" action="ppaction://noaction"/>
            <a:extLst>
              <a:ext uri="{FF2B5EF4-FFF2-40B4-BE49-F238E27FC236}">
                <a16:creationId xmlns:a16="http://schemas.microsoft.com/office/drawing/2014/main" id="{E3F84450-6C82-9940-B10A-3AF8FB78A25F}"/>
              </a:ext>
            </a:extLst>
          </p:cNvPr>
          <p:cNvSpPr/>
          <p:nvPr userDrawn="1"/>
        </p:nvSpPr>
        <p:spPr>
          <a:xfrm>
            <a:off x="1828798" y="71926"/>
            <a:ext cx="12801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070ECDB1-6BEE-7E43-97D0-AEE34E1D3A0A}"/>
              </a:ext>
            </a:extLst>
          </p:cNvPr>
          <p:cNvSpPr/>
          <p:nvPr userDrawn="1"/>
        </p:nvSpPr>
        <p:spPr>
          <a:xfrm>
            <a:off x="3291838" y="71926"/>
            <a:ext cx="17373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hlinkClick r:id="" action="ppaction://noaction"/>
            <a:extLst>
              <a:ext uri="{FF2B5EF4-FFF2-40B4-BE49-F238E27FC236}">
                <a16:creationId xmlns:a16="http://schemas.microsoft.com/office/drawing/2014/main" id="{0F1D9CE1-B0F6-414D-8603-F110FFE57A41}"/>
              </a:ext>
            </a:extLst>
          </p:cNvPr>
          <p:cNvSpPr/>
          <p:nvPr userDrawn="1"/>
        </p:nvSpPr>
        <p:spPr>
          <a:xfrm>
            <a:off x="5157214" y="71926"/>
            <a:ext cx="14630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hlinkClick r:id="" action="ppaction://noaction"/>
            <a:extLst>
              <a:ext uri="{FF2B5EF4-FFF2-40B4-BE49-F238E27FC236}">
                <a16:creationId xmlns:a16="http://schemas.microsoft.com/office/drawing/2014/main" id="{E94E5152-01F3-B74F-BE4B-0639DB17938A}"/>
              </a:ext>
            </a:extLst>
          </p:cNvPr>
          <p:cNvSpPr/>
          <p:nvPr userDrawn="1"/>
        </p:nvSpPr>
        <p:spPr>
          <a:xfrm>
            <a:off x="6775702" y="71926"/>
            <a:ext cx="10972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hlinkClick r:id="" action="ppaction://noaction"/>
            <a:extLst>
              <a:ext uri="{FF2B5EF4-FFF2-40B4-BE49-F238E27FC236}">
                <a16:creationId xmlns:a16="http://schemas.microsoft.com/office/drawing/2014/main" id="{0B128C35-75B3-A54A-A7DF-E53E3FCE310B}"/>
              </a:ext>
            </a:extLst>
          </p:cNvPr>
          <p:cNvSpPr/>
          <p:nvPr userDrawn="1"/>
        </p:nvSpPr>
        <p:spPr>
          <a:xfrm>
            <a:off x="8055862" y="71926"/>
            <a:ext cx="10058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hlinkClick r:id="" action="ppaction://noaction"/>
            <a:extLst>
              <a:ext uri="{FF2B5EF4-FFF2-40B4-BE49-F238E27FC236}">
                <a16:creationId xmlns:a16="http://schemas.microsoft.com/office/drawing/2014/main" id="{19B176F3-7D13-CB40-8D72-CA9E2885D673}"/>
              </a:ext>
            </a:extLst>
          </p:cNvPr>
          <p:cNvSpPr/>
          <p:nvPr userDrawn="1"/>
        </p:nvSpPr>
        <p:spPr>
          <a:xfrm>
            <a:off x="9226294" y="71926"/>
            <a:ext cx="6400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hlinkClick r:id="" action="ppaction://noaction"/>
            <a:extLst>
              <a:ext uri="{FF2B5EF4-FFF2-40B4-BE49-F238E27FC236}">
                <a16:creationId xmlns:a16="http://schemas.microsoft.com/office/drawing/2014/main" id="{958F8593-17E4-FC42-828D-B42271A39A84}"/>
              </a:ext>
            </a:extLst>
          </p:cNvPr>
          <p:cNvSpPr/>
          <p:nvPr userDrawn="1"/>
        </p:nvSpPr>
        <p:spPr>
          <a:xfrm>
            <a:off x="10007513" y="86503"/>
            <a:ext cx="183610" cy="18361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fontAlgn="auto" hangingPunct="0"/>
            <a:r>
              <a:rPr lang="en-US" kern="0" dirty="0">
                <a:solidFill>
                  <a:srgbClr val="FFFFFF"/>
                </a:solidFill>
                <a:latin typeface="Arial" panose="020B0604020202020204"/>
                <a:sym typeface="Helvetica Neue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1486347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0D30408-1945-AF92-9E4F-A0E6FECFF02C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F24DD-7C0B-FBF9-EA2A-773662707ACB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1AEFD3-4E65-F3FC-3ED1-EE70722E6110}"/>
              </a:ext>
            </a:extLst>
          </p:cNvPr>
          <p:cNvSpPr/>
          <p:nvPr userDrawn="1"/>
        </p:nvSpPr>
        <p:spPr>
          <a:xfrm>
            <a:off x="10364970" y="0"/>
            <a:ext cx="1827029" cy="356616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B49655-F06E-0369-8BD5-5C70D6D2A1AA}"/>
              </a:ext>
            </a:extLst>
          </p:cNvPr>
          <p:cNvSpPr txBox="1"/>
          <p:nvPr userDrawn="1"/>
        </p:nvSpPr>
        <p:spPr>
          <a:xfrm>
            <a:off x="10364970" y="-1714"/>
            <a:ext cx="1827029" cy="3566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00" b="1" spc="-20" baseline="0" dirty="0">
                <a:solidFill>
                  <a:schemeClr val="bg1"/>
                </a:solidFill>
              </a:rPr>
              <a:t>Adult Glucose Support </a:t>
            </a:r>
            <a:br>
              <a:rPr lang="en-US" sz="1100" b="1" spc="-20" baseline="0" dirty="0">
                <a:solidFill>
                  <a:schemeClr val="bg1"/>
                </a:solidFill>
              </a:rPr>
            </a:br>
            <a:r>
              <a:rPr lang="en-US" sz="1100" b="0" spc="-20" baseline="0" dirty="0">
                <a:solidFill>
                  <a:schemeClr val="bg1"/>
                </a:solidFill>
              </a:rPr>
              <a:t>Specialized Nutrition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31C3D-F171-9B47-6830-D6A5BBE58C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24385"/>
            <a:ext cx="1201534" cy="2738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1A4E47-7307-BB48-B603-C0B66D9A1098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3709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0D30408-1945-AF92-9E4F-A0E6FECFF02C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F24DD-7C0B-FBF9-EA2A-773662707ACB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1AEFD3-4E65-F3FC-3ED1-EE70722E6110}"/>
              </a:ext>
            </a:extLst>
          </p:cNvPr>
          <p:cNvSpPr/>
          <p:nvPr userDrawn="1"/>
        </p:nvSpPr>
        <p:spPr>
          <a:xfrm>
            <a:off x="10364970" y="0"/>
            <a:ext cx="1827029" cy="356616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B49655-F06E-0369-8BD5-5C70D6D2A1AA}"/>
              </a:ext>
            </a:extLst>
          </p:cNvPr>
          <p:cNvSpPr txBox="1"/>
          <p:nvPr userDrawn="1"/>
        </p:nvSpPr>
        <p:spPr>
          <a:xfrm>
            <a:off x="10364970" y="-1714"/>
            <a:ext cx="1827029" cy="3566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00" b="1" spc="-20" baseline="0" dirty="0">
                <a:solidFill>
                  <a:schemeClr val="bg1"/>
                </a:solidFill>
              </a:rPr>
              <a:t>Adult Glucose Support </a:t>
            </a:r>
            <a:br>
              <a:rPr lang="en-US" sz="1100" b="1" spc="-20" baseline="0" dirty="0">
                <a:solidFill>
                  <a:schemeClr val="bg1"/>
                </a:solidFill>
              </a:rPr>
            </a:br>
            <a:r>
              <a:rPr lang="en-US" sz="1100" b="0" spc="-20" baseline="0" dirty="0">
                <a:solidFill>
                  <a:schemeClr val="bg1"/>
                </a:solidFill>
              </a:rPr>
              <a:t>Specialized Nutrition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80F4D82-DD0A-8AB4-3889-E96DAFD5181D}"/>
              </a:ext>
            </a:extLst>
          </p:cNvPr>
          <p:cNvSpPr txBox="1">
            <a:spLocks/>
          </p:cNvSpPr>
          <p:nvPr userDrawn="1"/>
        </p:nvSpPr>
        <p:spPr>
          <a:xfrm>
            <a:off x="593333" y="-1267"/>
            <a:ext cx="109517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Why Kate Farms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57D4A5BE-B789-C81C-EEEC-6ACA1FC80EBF}"/>
              </a:ext>
            </a:extLst>
          </p:cNvPr>
          <p:cNvSpPr txBox="1">
            <a:spLocks/>
          </p:cNvSpPr>
          <p:nvPr userDrawn="1"/>
        </p:nvSpPr>
        <p:spPr>
          <a:xfrm>
            <a:off x="1821734" y="-1267"/>
            <a:ext cx="131591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/>
              <a:t>Plant-based formulas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1FB2F612-A650-8591-340C-CFA49896AF40}"/>
              </a:ext>
            </a:extLst>
          </p:cNvPr>
          <p:cNvSpPr txBox="1">
            <a:spLocks/>
          </p:cNvSpPr>
          <p:nvPr userDrawn="1"/>
        </p:nvSpPr>
        <p:spPr>
          <a:xfrm>
            <a:off x="3270873" y="-1267"/>
            <a:ext cx="177783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1" u="sng" dirty="0"/>
              <a:t>Science-backed formulations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BC68B1E-6963-B086-DA7D-3D5132902686}"/>
              </a:ext>
            </a:extLst>
          </p:cNvPr>
          <p:cNvSpPr txBox="1">
            <a:spLocks/>
          </p:cNvSpPr>
          <p:nvPr userDrawn="1"/>
        </p:nvSpPr>
        <p:spPr>
          <a:xfrm>
            <a:off x="9221615" y="-1267"/>
            <a:ext cx="65267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Summary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4575286-067C-208C-EEFF-A18AA2EF644C}"/>
              </a:ext>
            </a:extLst>
          </p:cNvPr>
          <p:cNvSpPr txBox="1">
            <a:spLocks/>
          </p:cNvSpPr>
          <p:nvPr userDrawn="1"/>
        </p:nvSpPr>
        <p:spPr>
          <a:xfrm>
            <a:off x="5181929" y="-1267"/>
            <a:ext cx="141469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Clinically demonstrated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CADF04B-26C4-C8EF-B354-51F0F1073C6A}"/>
              </a:ext>
            </a:extLst>
          </p:cNvPr>
          <p:cNvSpPr txBox="1">
            <a:spLocks/>
          </p:cNvSpPr>
          <p:nvPr userDrawn="1"/>
        </p:nvSpPr>
        <p:spPr>
          <a:xfrm>
            <a:off x="6729845" y="-1267"/>
            <a:ext cx="1161049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Sustainable future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C83A6BD-A23C-1AB6-3AF6-FD40AEB075F4}"/>
              </a:ext>
            </a:extLst>
          </p:cNvPr>
          <p:cNvSpPr txBox="1">
            <a:spLocks/>
          </p:cNvSpPr>
          <p:nvPr userDrawn="1"/>
        </p:nvSpPr>
        <p:spPr>
          <a:xfrm>
            <a:off x="8024119" y="-1267"/>
            <a:ext cx="106427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Easily accessible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31C3D-F171-9B47-6830-D6A5BBE58C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24385"/>
            <a:ext cx="1201534" cy="273871"/>
          </a:xfrm>
          <a:prstGeom prst="rect">
            <a:avLst/>
          </a:prstGeom>
        </p:spPr>
      </p:pic>
      <p:pic>
        <p:nvPicPr>
          <p:cNvPr id="7" name="Graphic 6" descr="Home with solid fill">
            <a:extLst>
              <a:ext uri="{FF2B5EF4-FFF2-40B4-BE49-F238E27FC236}">
                <a16:creationId xmlns:a16="http://schemas.microsoft.com/office/drawing/2014/main" id="{90BADC14-FCE5-A18B-8FAC-936736BBAB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061" y="6386366"/>
            <a:ext cx="366063" cy="3660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8C29F75-6415-2748-9AFC-39E647ADB4D9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8B0DCA-D6CC-F64C-BC28-5D3504EEC13E}"/>
              </a:ext>
            </a:extLst>
          </p:cNvPr>
          <p:cNvSpPr txBox="1"/>
          <p:nvPr userDrawn="1"/>
        </p:nvSpPr>
        <p:spPr>
          <a:xfrm>
            <a:off x="4060371" y="228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31" name="Rectangle 30">
            <a:hlinkClick r:id="rId5" action="ppaction://hlinksldjump"/>
            <a:extLst>
              <a:ext uri="{FF2B5EF4-FFF2-40B4-BE49-F238E27FC236}">
                <a16:creationId xmlns:a16="http://schemas.microsoft.com/office/drawing/2014/main" id="{6AE7A364-C83C-954B-AA62-36139EF23D34}"/>
              </a:ext>
            </a:extLst>
          </p:cNvPr>
          <p:cNvSpPr/>
          <p:nvPr userDrawn="1"/>
        </p:nvSpPr>
        <p:spPr>
          <a:xfrm>
            <a:off x="515566" y="71926"/>
            <a:ext cx="1179577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hlinkClick r:id="" action="ppaction://noaction"/>
            <a:extLst>
              <a:ext uri="{FF2B5EF4-FFF2-40B4-BE49-F238E27FC236}">
                <a16:creationId xmlns:a16="http://schemas.microsoft.com/office/drawing/2014/main" id="{4997C9DE-68FF-1047-B7E1-AACE162522D6}"/>
              </a:ext>
            </a:extLst>
          </p:cNvPr>
          <p:cNvSpPr/>
          <p:nvPr userDrawn="1"/>
        </p:nvSpPr>
        <p:spPr>
          <a:xfrm>
            <a:off x="1828798" y="71926"/>
            <a:ext cx="12801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B9A00FDA-C835-7143-B058-8E912B2A050D}"/>
              </a:ext>
            </a:extLst>
          </p:cNvPr>
          <p:cNvSpPr/>
          <p:nvPr userDrawn="1"/>
        </p:nvSpPr>
        <p:spPr>
          <a:xfrm>
            <a:off x="3291838" y="71926"/>
            <a:ext cx="17373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hlinkClick r:id="" action="ppaction://noaction"/>
            <a:extLst>
              <a:ext uri="{FF2B5EF4-FFF2-40B4-BE49-F238E27FC236}">
                <a16:creationId xmlns:a16="http://schemas.microsoft.com/office/drawing/2014/main" id="{C8ACEB04-323C-FE41-969E-235270A0CA6B}"/>
              </a:ext>
            </a:extLst>
          </p:cNvPr>
          <p:cNvSpPr/>
          <p:nvPr userDrawn="1"/>
        </p:nvSpPr>
        <p:spPr>
          <a:xfrm>
            <a:off x="5157214" y="71926"/>
            <a:ext cx="14630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hlinkClick r:id="" action="ppaction://noaction"/>
            <a:extLst>
              <a:ext uri="{FF2B5EF4-FFF2-40B4-BE49-F238E27FC236}">
                <a16:creationId xmlns:a16="http://schemas.microsoft.com/office/drawing/2014/main" id="{849A68B0-0D28-6342-A1D8-D52928012B7E}"/>
              </a:ext>
            </a:extLst>
          </p:cNvPr>
          <p:cNvSpPr/>
          <p:nvPr userDrawn="1"/>
        </p:nvSpPr>
        <p:spPr>
          <a:xfrm>
            <a:off x="6775702" y="71926"/>
            <a:ext cx="10972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hlinkClick r:id="" action="ppaction://noaction"/>
            <a:extLst>
              <a:ext uri="{FF2B5EF4-FFF2-40B4-BE49-F238E27FC236}">
                <a16:creationId xmlns:a16="http://schemas.microsoft.com/office/drawing/2014/main" id="{BE377EE5-0949-BC43-B015-28FBB31E69E0}"/>
              </a:ext>
            </a:extLst>
          </p:cNvPr>
          <p:cNvSpPr/>
          <p:nvPr userDrawn="1"/>
        </p:nvSpPr>
        <p:spPr>
          <a:xfrm>
            <a:off x="8055862" y="71926"/>
            <a:ext cx="10058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hlinkClick r:id="" action="ppaction://noaction"/>
            <a:extLst>
              <a:ext uri="{FF2B5EF4-FFF2-40B4-BE49-F238E27FC236}">
                <a16:creationId xmlns:a16="http://schemas.microsoft.com/office/drawing/2014/main" id="{2FF3450C-FD13-4A45-A47A-4D1A1206E1C4}"/>
              </a:ext>
            </a:extLst>
          </p:cNvPr>
          <p:cNvSpPr/>
          <p:nvPr userDrawn="1"/>
        </p:nvSpPr>
        <p:spPr>
          <a:xfrm>
            <a:off x="9226294" y="71926"/>
            <a:ext cx="6400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hlinkClick r:id="" action="ppaction://noaction"/>
            <a:extLst>
              <a:ext uri="{FF2B5EF4-FFF2-40B4-BE49-F238E27FC236}">
                <a16:creationId xmlns:a16="http://schemas.microsoft.com/office/drawing/2014/main" id="{CE68B63A-7126-724C-9AE7-B5FC892B183B}"/>
              </a:ext>
            </a:extLst>
          </p:cNvPr>
          <p:cNvSpPr/>
          <p:nvPr userDrawn="1"/>
        </p:nvSpPr>
        <p:spPr>
          <a:xfrm>
            <a:off x="10007513" y="86503"/>
            <a:ext cx="183610" cy="18361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fontAlgn="auto" hangingPunct="0"/>
            <a:r>
              <a:rPr lang="en-US" kern="0" dirty="0">
                <a:solidFill>
                  <a:srgbClr val="FFFFFF"/>
                </a:solidFill>
                <a:latin typeface="Arial" panose="020B0604020202020204"/>
                <a:sym typeface="Helvetica Neue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1161939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0D30408-1945-AF92-9E4F-A0E6FECFF02C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F24DD-7C0B-FBF9-EA2A-773662707ACB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1AEFD3-4E65-F3FC-3ED1-EE70722E6110}"/>
              </a:ext>
            </a:extLst>
          </p:cNvPr>
          <p:cNvSpPr/>
          <p:nvPr userDrawn="1"/>
        </p:nvSpPr>
        <p:spPr>
          <a:xfrm>
            <a:off x="10364970" y="0"/>
            <a:ext cx="1827029" cy="356616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B49655-F06E-0369-8BD5-5C70D6D2A1AA}"/>
              </a:ext>
            </a:extLst>
          </p:cNvPr>
          <p:cNvSpPr txBox="1"/>
          <p:nvPr userDrawn="1"/>
        </p:nvSpPr>
        <p:spPr>
          <a:xfrm>
            <a:off x="10364970" y="-1714"/>
            <a:ext cx="1827029" cy="3566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00" b="1" spc="-20" baseline="0" dirty="0">
                <a:solidFill>
                  <a:schemeClr val="bg1"/>
                </a:solidFill>
              </a:rPr>
              <a:t>Adult Glucose Support </a:t>
            </a:r>
            <a:br>
              <a:rPr lang="en-US" sz="1100" b="1" spc="-20" baseline="0" dirty="0">
                <a:solidFill>
                  <a:schemeClr val="bg1"/>
                </a:solidFill>
              </a:rPr>
            </a:br>
            <a:r>
              <a:rPr lang="en-US" sz="1100" b="0" spc="-20" baseline="0" dirty="0">
                <a:solidFill>
                  <a:schemeClr val="bg1"/>
                </a:solidFill>
              </a:rPr>
              <a:t>Specialized Nutrition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31C3D-F171-9B47-6830-D6A5BBE58C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24385"/>
            <a:ext cx="1201534" cy="273871"/>
          </a:xfrm>
          <a:prstGeom prst="rect">
            <a:avLst/>
          </a:prstGeom>
        </p:spPr>
      </p:pic>
      <p:pic>
        <p:nvPicPr>
          <p:cNvPr id="7" name="Graphic 6" descr="Home with solid fill">
            <a:extLst>
              <a:ext uri="{FF2B5EF4-FFF2-40B4-BE49-F238E27FC236}">
                <a16:creationId xmlns:a16="http://schemas.microsoft.com/office/drawing/2014/main" id="{90BADC14-FCE5-A18B-8FAC-936736BBAB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061" y="6386366"/>
            <a:ext cx="366063" cy="366063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F726A0A-C36C-890C-663F-14627DEBCE7D}"/>
              </a:ext>
            </a:extLst>
          </p:cNvPr>
          <p:cNvSpPr txBox="1">
            <a:spLocks/>
          </p:cNvSpPr>
          <p:nvPr userDrawn="1"/>
        </p:nvSpPr>
        <p:spPr>
          <a:xfrm>
            <a:off x="593333" y="-1267"/>
            <a:ext cx="109517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dirty="0"/>
              <a:t>Why Kate Farms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B64351E-59C9-5952-DB26-AB1E4709FC8A}"/>
              </a:ext>
            </a:extLst>
          </p:cNvPr>
          <p:cNvSpPr txBox="1">
            <a:spLocks/>
          </p:cNvSpPr>
          <p:nvPr userDrawn="1"/>
        </p:nvSpPr>
        <p:spPr>
          <a:xfrm>
            <a:off x="1821734" y="-1267"/>
            <a:ext cx="131591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/>
              <a:t>Plant-based formulas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88DC52B-FD2C-4FC0-57BD-5763A7D8B25C}"/>
              </a:ext>
            </a:extLst>
          </p:cNvPr>
          <p:cNvSpPr txBox="1">
            <a:spLocks/>
          </p:cNvSpPr>
          <p:nvPr userDrawn="1"/>
        </p:nvSpPr>
        <p:spPr>
          <a:xfrm>
            <a:off x="3270873" y="-1267"/>
            <a:ext cx="177783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Science-backed formulations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983F4C7-65EF-D48F-B12E-D5662C9D98A2}"/>
              </a:ext>
            </a:extLst>
          </p:cNvPr>
          <p:cNvSpPr txBox="1">
            <a:spLocks/>
          </p:cNvSpPr>
          <p:nvPr userDrawn="1"/>
        </p:nvSpPr>
        <p:spPr>
          <a:xfrm>
            <a:off x="9221615" y="-1267"/>
            <a:ext cx="65267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Summary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FA7BAF6-A883-FE46-777F-80EC71E880EF}"/>
              </a:ext>
            </a:extLst>
          </p:cNvPr>
          <p:cNvSpPr txBox="1">
            <a:spLocks/>
          </p:cNvSpPr>
          <p:nvPr userDrawn="1"/>
        </p:nvSpPr>
        <p:spPr>
          <a:xfrm>
            <a:off x="5115316" y="-1267"/>
            <a:ext cx="154791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1" u="sng" dirty="0"/>
              <a:t>Clinically demonstrated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98EB89C-6282-7E76-A7D7-8C582433701B}"/>
              </a:ext>
            </a:extLst>
          </p:cNvPr>
          <p:cNvSpPr txBox="1">
            <a:spLocks/>
          </p:cNvSpPr>
          <p:nvPr userDrawn="1"/>
        </p:nvSpPr>
        <p:spPr>
          <a:xfrm>
            <a:off x="6729845" y="-1267"/>
            <a:ext cx="1161049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Sustainable future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EEBFD49-4784-4DCB-140B-9F67052C0402}"/>
              </a:ext>
            </a:extLst>
          </p:cNvPr>
          <p:cNvSpPr txBox="1">
            <a:spLocks/>
          </p:cNvSpPr>
          <p:nvPr userDrawn="1"/>
        </p:nvSpPr>
        <p:spPr>
          <a:xfrm>
            <a:off x="8024119" y="-1267"/>
            <a:ext cx="106427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Easily accessible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D0A61C-D374-9D4E-870F-EC0CDD4EEE1D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B358A0-B36A-5244-9059-680DA577C3A1}"/>
              </a:ext>
            </a:extLst>
          </p:cNvPr>
          <p:cNvSpPr txBox="1"/>
          <p:nvPr userDrawn="1"/>
        </p:nvSpPr>
        <p:spPr>
          <a:xfrm>
            <a:off x="4060371" y="228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4" name="Rectangle 23">
            <a:hlinkClick r:id="rId5" action="ppaction://hlinksldjump"/>
            <a:extLst>
              <a:ext uri="{FF2B5EF4-FFF2-40B4-BE49-F238E27FC236}">
                <a16:creationId xmlns:a16="http://schemas.microsoft.com/office/drawing/2014/main" id="{616EBA7D-9BD6-7D44-A39B-ED314808D7DE}"/>
              </a:ext>
            </a:extLst>
          </p:cNvPr>
          <p:cNvSpPr/>
          <p:nvPr userDrawn="1"/>
        </p:nvSpPr>
        <p:spPr>
          <a:xfrm>
            <a:off x="515566" y="71926"/>
            <a:ext cx="1179577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hlinkClick r:id="" action="ppaction://noaction"/>
            <a:extLst>
              <a:ext uri="{FF2B5EF4-FFF2-40B4-BE49-F238E27FC236}">
                <a16:creationId xmlns:a16="http://schemas.microsoft.com/office/drawing/2014/main" id="{44DA2B56-7963-1F46-A7A5-D7EA3BC64F3E}"/>
              </a:ext>
            </a:extLst>
          </p:cNvPr>
          <p:cNvSpPr/>
          <p:nvPr userDrawn="1"/>
        </p:nvSpPr>
        <p:spPr>
          <a:xfrm>
            <a:off x="1828798" y="71926"/>
            <a:ext cx="12801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hlinkClick r:id="" action="ppaction://noaction"/>
            <a:extLst>
              <a:ext uri="{FF2B5EF4-FFF2-40B4-BE49-F238E27FC236}">
                <a16:creationId xmlns:a16="http://schemas.microsoft.com/office/drawing/2014/main" id="{4703B76C-BD29-514C-AF6E-0E019397123A}"/>
              </a:ext>
            </a:extLst>
          </p:cNvPr>
          <p:cNvSpPr/>
          <p:nvPr userDrawn="1"/>
        </p:nvSpPr>
        <p:spPr>
          <a:xfrm>
            <a:off x="3291838" y="71926"/>
            <a:ext cx="17373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hlinkClick r:id="" action="ppaction://noaction"/>
            <a:extLst>
              <a:ext uri="{FF2B5EF4-FFF2-40B4-BE49-F238E27FC236}">
                <a16:creationId xmlns:a16="http://schemas.microsoft.com/office/drawing/2014/main" id="{5C9ADCBF-56BA-3B4F-8777-06061E510387}"/>
              </a:ext>
            </a:extLst>
          </p:cNvPr>
          <p:cNvSpPr/>
          <p:nvPr userDrawn="1"/>
        </p:nvSpPr>
        <p:spPr>
          <a:xfrm>
            <a:off x="5157214" y="71926"/>
            <a:ext cx="14630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hlinkClick r:id="" action="ppaction://noaction"/>
            <a:extLst>
              <a:ext uri="{FF2B5EF4-FFF2-40B4-BE49-F238E27FC236}">
                <a16:creationId xmlns:a16="http://schemas.microsoft.com/office/drawing/2014/main" id="{A55BF13E-2B0C-784B-8336-9C5BEB333E86}"/>
              </a:ext>
            </a:extLst>
          </p:cNvPr>
          <p:cNvSpPr/>
          <p:nvPr userDrawn="1"/>
        </p:nvSpPr>
        <p:spPr>
          <a:xfrm>
            <a:off x="6775702" y="71926"/>
            <a:ext cx="10972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hlinkClick r:id="" action="ppaction://noaction"/>
            <a:extLst>
              <a:ext uri="{FF2B5EF4-FFF2-40B4-BE49-F238E27FC236}">
                <a16:creationId xmlns:a16="http://schemas.microsoft.com/office/drawing/2014/main" id="{1344877A-C03B-C04F-AFE8-14DC85B48465}"/>
              </a:ext>
            </a:extLst>
          </p:cNvPr>
          <p:cNvSpPr/>
          <p:nvPr userDrawn="1"/>
        </p:nvSpPr>
        <p:spPr>
          <a:xfrm>
            <a:off x="8055862" y="71926"/>
            <a:ext cx="10058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hlinkClick r:id="" action="ppaction://noaction"/>
            <a:extLst>
              <a:ext uri="{FF2B5EF4-FFF2-40B4-BE49-F238E27FC236}">
                <a16:creationId xmlns:a16="http://schemas.microsoft.com/office/drawing/2014/main" id="{43197C10-B402-1F46-9816-E6E7C808EBC2}"/>
              </a:ext>
            </a:extLst>
          </p:cNvPr>
          <p:cNvSpPr/>
          <p:nvPr userDrawn="1"/>
        </p:nvSpPr>
        <p:spPr>
          <a:xfrm>
            <a:off x="9226294" y="71926"/>
            <a:ext cx="6400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hlinkClick r:id="" action="ppaction://noaction"/>
            <a:extLst>
              <a:ext uri="{FF2B5EF4-FFF2-40B4-BE49-F238E27FC236}">
                <a16:creationId xmlns:a16="http://schemas.microsoft.com/office/drawing/2014/main" id="{23DFB2EA-AC47-774A-BE54-D66AFA6C9A02}"/>
              </a:ext>
            </a:extLst>
          </p:cNvPr>
          <p:cNvSpPr/>
          <p:nvPr userDrawn="1"/>
        </p:nvSpPr>
        <p:spPr>
          <a:xfrm>
            <a:off x="10007513" y="86503"/>
            <a:ext cx="183610" cy="18361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fontAlgn="auto" hangingPunct="0"/>
            <a:r>
              <a:rPr lang="en-US" kern="0" dirty="0">
                <a:solidFill>
                  <a:srgbClr val="FFFFFF"/>
                </a:solidFill>
                <a:latin typeface="Arial" panose="020B0604020202020204"/>
                <a:sym typeface="Helvetica Neue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8531586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0D30408-1945-AF92-9E4F-A0E6FECFF02C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F24DD-7C0B-FBF9-EA2A-773662707ACB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1AEFD3-4E65-F3FC-3ED1-EE70722E6110}"/>
              </a:ext>
            </a:extLst>
          </p:cNvPr>
          <p:cNvSpPr/>
          <p:nvPr userDrawn="1"/>
        </p:nvSpPr>
        <p:spPr>
          <a:xfrm>
            <a:off x="10364970" y="0"/>
            <a:ext cx="1827029" cy="356616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B49655-F06E-0369-8BD5-5C70D6D2A1AA}"/>
              </a:ext>
            </a:extLst>
          </p:cNvPr>
          <p:cNvSpPr txBox="1"/>
          <p:nvPr userDrawn="1"/>
        </p:nvSpPr>
        <p:spPr>
          <a:xfrm>
            <a:off x="10364970" y="-1714"/>
            <a:ext cx="1827029" cy="3566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00" b="1" spc="-20" baseline="0" dirty="0">
                <a:solidFill>
                  <a:schemeClr val="bg1"/>
                </a:solidFill>
              </a:rPr>
              <a:t>Adult Glucose Support </a:t>
            </a:r>
            <a:br>
              <a:rPr lang="en-US" sz="1100" b="1" spc="-20" baseline="0" dirty="0">
                <a:solidFill>
                  <a:schemeClr val="bg1"/>
                </a:solidFill>
              </a:rPr>
            </a:br>
            <a:r>
              <a:rPr lang="en-US" sz="1100" b="0" spc="-20" baseline="0" dirty="0">
                <a:solidFill>
                  <a:schemeClr val="bg1"/>
                </a:solidFill>
              </a:rPr>
              <a:t>Specialized Nutrition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80F4D82-DD0A-8AB4-3889-E96DAFD5181D}"/>
              </a:ext>
            </a:extLst>
          </p:cNvPr>
          <p:cNvSpPr txBox="1">
            <a:spLocks/>
          </p:cNvSpPr>
          <p:nvPr userDrawn="1"/>
        </p:nvSpPr>
        <p:spPr>
          <a:xfrm>
            <a:off x="593333" y="-1267"/>
            <a:ext cx="109517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Why Kate Farms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57D4A5BE-B789-C81C-EEEC-6ACA1FC80EBF}"/>
              </a:ext>
            </a:extLst>
          </p:cNvPr>
          <p:cNvSpPr txBox="1">
            <a:spLocks/>
          </p:cNvSpPr>
          <p:nvPr userDrawn="1"/>
        </p:nvSpPr>
        <p:spPr>
          <a:xfrm>
            <a:off x="1821734" y="-1267"/>
            <a:ext cx="131591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/>
              <a:t>Plant-based formulas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1FB2F612-A650-8591-340C-CFA49896AF40}"/>
              </a:ext>
            </a:extLst>
          </p:cNvPr>
          <p:cNvSpPr txBox="1">
            <a:spLocks/>
          </p:cNvSpPr>
          <p:nvPr userDrawn="1"/>
        </p:nvSpPr>
        <p:spPr>
          <a:xfrm>
            <a:off x="3270873" y="-1267"/>
            <a:ext cx="177783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Science-backed formulations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BC68B1E-6963-B086-DA7D-3D5132902686}"/>
              </a:ext>
            </a:extLst>
          </p:cNvPr>
          <p:cNvSpPr txBox="1">
            <a:spLocks/>
          </p:cNvSpPr>
          <p:nvPr userDrawn="1"/>
        </p:nvSpPr>
        <p:spPr>
          <a:xfrm>
            <a:off x="9221615" y="-1267"/>
            <a:ext cx="65267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/>
              <a:t>Summary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4575286-067C-208C-EEFF-A18AA2EF644C}"/>
              </a:ext>
            </a:extLst>
          </p:cNvPr>
          <p:cNvSpPr txBox="1">
            <a:spLocks/>
          </p:cNvSpPr>
          <p:nvPr userDrawn="1"/>
        </p:nvSpPr>
        <p:spPr>
          <a:xfrm>
            <a:off x="5181929" y="-1267"/>
            <a:ext cx="141469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Clinically demonstrated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CADF04B-26C4-C8EF-B354-51F0F1073C6A}"/>
              </a:ext>
            </a:extLst>
          </p:cNvPr>
          <p:cNvSpPr txBox="1">
            <a:spLocks/>
          </p:cNvSpPr>
          <p:nvPr userDrawn="1"/>
        </p:nvSpPr>
        <p:spPr>
          <a:xfrm>
            <a:off x="6729845" y="-1267"/>
            <a:ext cx="1161049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1" u="sng" dirty="0"/>
              <a:t>Sustainable future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C83A6BD-A23C-1AB6-3AF6-FD40AEB075F4}"/>
              </a:ext>
            </a:extLst>
          </p:cNvPr>
          <p:cNvSpPr txBox="1">
            <a:spLocks/>
          </p:cNvSpPr>
          <p:nvPr userDrawn="1"/>
        </p:nvSpPr>
        <p:spPr>
          <a:xfrm>
            <a:off x="8024119" y="-1267"/>
            <a:ext cx="106427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/>
              <a:t>Easily accessible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31C3D-F171-9B47-6830-D6A5BBE58C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24385"/>
            <a:ext cx="1201534" cy="273871"/>
          </a:xfrm>
          <a:prstGeom prst="rect">
            <a:avLst/>
          </a:prstGeom>
        </p:spPr>
      </p:pic>
      <p:pic>
        <p:nvPicPr>
          <p:cNvPr id="7" name="Graphic 6" descr="Home with solid fill">
            <a:extLst>
              <a:ext uri="{FF2B5EF4-FFF2-40B4-BE49-F238E27FC236}">
                <a16:creationId xmlns:a16="http://schemas.microsoft.com/office/drawing/2014/main" id="{90BADC14-FCE5-A18B-8FAC-936736BBAB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061" y="6386366"/>
            <a:ext cx="366063" cy="3660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5BEF0D-4893-5042-B1FF-6D52E0D574B5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B64D8B-49CC-284F-91EB-949C797DEB3A}"/>
              </a:ext>
            </a:extLst>
          </p:cNvPr>
          <p:cNvSpPr txBox="1"/>
          <p:nvPr userDrawn="1"/>
        </p:nvSpPr>
        <p:spPr>
          <a:xfrm>
            <a:off x="4060371" y="228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31" name="Rectangle 30">
            <a:hlinkClick r:id="rId5" action="ppaction://hlinksldjump"/>
            <a:extLst>
              <a:ext uri="{FF2B5EF4-FFF2-40B4-BE49-F238E27FC236}">
                <a16:creationId xmlns:a16="http://schemas.microsoft.com/office/drawing/2014/main" id="{ACCBE295-B745-DD43-86F5-C9A2356B3301}"/>
              </a:ext>
            </a:extLst>
          </p:cNvPr>
          <p:cNvSpPr/>
          <p:nvPr userDrawn="1"/>
        </p:nvSpPr>
        <p:spPr>
          <a:xfrm>
            <a:off x="515566" y="71926"/>
            <a:ext cx="1179577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hlinkClick r:id="" action="ppaction://noaction"/>
            <a:extLst>
              <a:ext uri="{FF2B5EF4-FFF2-40B4-BE49-F238E27FC236}">
                <a16:creationId xmlns:a16="http://schemas.microsoft.com/office/drawing/2014/main" id="{A5D6912A-08DD-F64D-AAF2-1116C2DD0078}"/>
              </a:ext>
            </a:extLst>
          </p:cNvPr>
          <p:cNvSpPr/>
          <p:nvPr userDrawn="1"/>
        </p:nvSpPr>
        <p:spPr>
          <a:xfrm>
            <a:off x="1828798" y="71926"/>
            <a:ext cx="12801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0D80E3C9-08B1-6147-B2EE-FCA55915A7A4}"/>
              </a:ext>
            </a:extLst>
          </p:cNvPr>
          <p:cNvSpPr/>
          <p:nvPr userDrawn="1"/>
        </p:nvSpPr>
        <p:spPr>
          <a:xfrm>
            <a:off x="3291838" y="71926"/>
            <a:ext cx="17373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hlinkClick r:id="" action="ppaction://noaction"/>
            <a:extLst>
              <a:ext uri="{FF2B5EF4-FFF2-40B4-BE49-F238E27FC236}">
                <a16:creationId xmlns:a16="http://schemas.microsoft.com/office/drawing/2014/main" id="{6ACF886B-97AC-0A4E-AF72-1383639F900A}"/>
              </a:ext>
            </a:extLst>
          </p:cNvPr>
          <p:cNvSpPr/>
          <p:nvPr userDrawn="1"/>
        </p:nvSpPr>
        <p:spPr>
          <a:xfrm>
            <a:off x="5157214" y="71926"/>
            <a:ext cx="14630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hlinkClick r:id="" action="ppaction://noaction"/>
            <a:extLst>
              <a:ext uri="{FF2B5EF4-FFF2-40B4-BE49-F238E27FC236}">
                <a16:creationId xmlns:a16="http://schemas.microsoft.com/office/drawing/2014/main" id="{35F5BC44-01C5-D845-92C3-3ABCF23858F6}"/>
              </a:ext>
            </a:extLst>
          </p:cNvPr>
          <p:cNvSpPr/>
          <p:nvPr userDrawn="1"/>
        </p:nvSpPr>
        <p:spPr>
          <a:xfrm>
            <a:off x="6775702" y="71926"/>
            <a:ext cx="10972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hlinkClick r:id="" action="ppaction://noaction"/>
            <a:extLst>
              <a:ext uri="{FF2B5EF4-FFF2-40B4-BE49-F238E27FC236}">
                <a16:creationId xmlns:a16="http://schemas.microsoft.com/office/drawing/2014/main" id="{42AF856C-3430-FE49-BDAD-245DFDFB0DE6}"/>
              </a:ext>
            </a:extLst>
          </p:cNvPr>
          <p:cNvSpPr/>
          <p:nvPr userDrawn="1"/>
        </p:nvSpPr>
        <p:spPr>
          <a:xfrm>
            <a:off x="8055862" y="71926"/>
            <a:ext cx="10058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hlinkClick r:id="" action="ppaction://noaction"/>
            <a:extLst>
              <a:ext uri="{FF2B5EF4-FFF2-40B4-BE49-F238E27FC236}">
                <a16:creationId xmlns:a16="http://schemas.microsoft.com/office/drawing/2014/main" id="{10B337C4-504A-DB49-98E0-639B0B5E9747}"/>
              </a:ext>
            </a:extLst>
          </p:cNvPr>
          <p:cNvSpPr/>
          <p:nvPr userDrawn="1"/>
        </p:nvSpPr>
        <p:spPr>
          <a:xfrm>
            <a:off x="9226294" y="71926"/>
            <a:ext cx="6400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hlinkClick r:id="" action="ppaction://noaction"/>
            <a:extLst>
              <a:ext uri="{FF2B5EF4-FFF2-40B4-BE49-F238E27FC236}">
                <a16:creationId xmlns:a16="http://schemas.microsoft.com/office/drawing/2014/main" id="{8618D85B-EAA4-6B45-A233-9A20CF9E52C6}"/>
              </a:ext>
            </a:extLst>
          </p:cNvPr>
          <p:cNvSpPr/>
          <p:nvPr userDrawn="1"/>
        </p:nvSpPr>
        <p:spPr>
          <a:xfrm>
            <a:off x="10007513" y="86503"/>
            <a:ext cx="183610" cy="18361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fontAlgn="auto" hangingPunct="0"/>
            <a:r>
              <a:rPr lang="en-US" kern="0" dirty="0">
                <a:solidFill>
                  <a:srgbClr val="FFFFFF"/>
                </a:solidFill>
                <a:latin typeface="Arial" panose="020B0604020202020204"/>
                <a:sym typeface="Helvetica Neue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6027691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0D30408-1945-AF92-9E4F-A0E6FECFF02C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F24DD-7C0B-FBF9-EA2A-773662707ACB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1AEFD3-4E65-F3FC-3ED1-EE70722E6110}"/>
              </a:ext>
            </a:extLst>
          </p:cNvPr>
          <p:cNvSpPr/>
          <p:nvPr userDrawn="1"/>
        </p:nvSpPr>
        <p:spPr>
          <a:xfrm>
            <a:off x="10364970" y="0"/>
            <a:ext cx="1827029" cy="356616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B49655-F06E-0369-8BD5-5C70D6D2A1AA}"/>
              </a:ext>
            </a:extLst>
          </p:cNvPr>
          <p:cNvSpPr txBox="1"/>
          <p:nvPr userDrawn="1"/>
        </p:nvSpPr>
        <p:spPr>
          <a:xfrm>
            <a:off x="10364970" y="-1714"/>
            <a:ext cx="1827029" cy="3566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00" b="1" spc="-20" baseline="0" dirty="0">
                <a:solidFill>
                  <a:schemeClr val="bg1"/>
                </a:solidFill>
              </a:rPr>
              <a:t>Adult Glucose Support </a:t>
            </a:r>
            <a:br>
              <a:rPr lang="en-US" sz="1100" b="1" spc="-20" baseline="0" dirty="0">
                <a:solidFill>
                  <a:schemeClr val="bg1"/>
                </a:solidFill>
              </a:rPr>
            </a:br>
            <a:r>
              <a:rPr lang="en-US" sz="1100" b="0" spc="-20" baseline="0" dirty="0">
                <a:solidFill>
                  <a:schemeClr val="bg1"/>
                </a:solidFill>
              </a:rPr>
              <a:t>Specialized Nutrition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80F4D82-DD0A-8AB4-3889-E96DAFD5181D}"/>
              </a:ext>
            </a:extLst>
          </p:cNvPr>
          <p:cNvSpPr txBox="1">
            <a:spLocks/>
          </p:cNvSpPr>
          <p:nvPr userDrawn="1"/>
        </p:nvSpPr>
        <p:spPr>
          <a:xfrm>
            <a:off x="593333" y="-1267"/>
            <a:ext cx="109517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Why Kate Farms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57D4A5BE-B789-C81C-EEEC-6ACA1FC80EBF}"/>
              </a:ext>
            </a:extLst>
          </p:cNvPr>
          <p:cNvSpPr txBox="1">
            <a:spLocks/>
          </p:cNvSpPr>
          <p:nvPr userDrawn="1"/>
        </p:nvSpPr>
        <p:spPr>
          <a:xfrm>
            <a:off x="1821734" y="-1267"/>
            <a:ext cx="131591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/>
              <a:t>Plant-based formulas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1FB2F612-A650-8591-340C-CFA49896AF40}"/>
              </a:ext>
            </a:extLst>
          </p:cNvPr>
          <p:cNvSpPr txBox="1">
            <a:spLocks/>
          </p:cNvSpPr>
          <p:nvPr userDrawn="1"/>
        </p:nvSpPr>
        <p:spPr>
          <a:xfrm>
            <a:off x="3270873" y="-1267"/>
            <a:ext cx="177783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Science-backed formulations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BC68B1E-6963-B086-DA7D-3D5132902686}"/>
              </a:ext>
            </a:extLst>
          </p:cNvPr>
          <p:cNvSpPr txBox="1">
            <a:spLocks/>
          </p:cNvSpPr>
          <p:nvPr userDrawn="1"/>
        </p:nvSpPr>
        <p:spPr>
          <a:xfrm>
            <a:off x="9221615" y="-1267"/>
            <a:ext cx="65267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/>
              <a:t>Summary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4575286-067C-208C-EEFF-A18AA2EF644C}"/>
              </a:ext>
            </a:extLst>
          </p:cNvPr>
          <p:cNvSpPr txBox="1">
            <a:spLocks/>
          </p:cNvSpPr>
          <p:nvPr userDrawn="1"/>
        </p:nvSpPr>
        <p:spPr>
          <a:xfrm>
            <a:off x="5181929" y="-1267"/>
            <a:ext cx="141469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Clinically demonstrated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CADF04B-26C4-C8EF-B354-51F0F1073C6A}"/>
              </a:ext>
            </a:extLst>
          </p:cNvPr>
          <p:cNvSpPr txBox="1">
            <a:spLocks/>
          </p:cNvSpPr>
          <p:nvPr userDrawn="1"/>
        </p:nvSpPr>
        <p:spPr>
          <a:xfrm>
            <a:off x="6729845" y="-1267"/>
            <a:ext cx="1161049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Sustainable future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C83A6BD-A23C-1AB6-3AF6-FD40AEB075F4}"/>
              </a:ext>
            </a:extLst>
          </p:cNvPr>
          <p:cNvSpPr txBox="1">
            <a:spLocks/>
          </p:cNvSpPr>
          <p:nvPr userDrawn="1"/>
        </p:nvSpPr>
        <p:spPr>
          <a:xfrm>
            <a:off x="8024119" y="-1267"/>
            <a:ext cx="106427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1" u="sng" dirty="0"/>
              <a:t>Easily accessible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31C3D-F171-9B47-6830-D6A5BBE58C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24385"/>
            <a:ext cx="1201534" cy="273871"/>
          </a:xfrm>
          <a:prstGeom prst="rect">
            <a:avLst/>
          </a:prstGeom>
        </p:spPr>
      </p:pic>
      <p:pic>
        <p:nvPicPr>
          <p:cNvPr id="7" name="Graphic 6" descr="Home with solid fill">
            <a:extLst>
              <a:ext uri="{FF2B5EF4-FFF2-40B4-BE49-F238E27FC236}">
                <a16:creationId xmlns:a16="http://schemas.microsoft.com/office/drawing/2014/main" id="{90BADC14-FCE5-A18B-8FAC-936736BBAB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061" y="6386366"/>
            <a:ext cx="366063" cy="3660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A87C36D-0B80-224B-B83D-F558F59FF4EE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27E0E5-7B44-FC4C-B323-11A344985B2B}"/>
              </a:ext>
            </a:extLst>
          </p:cNvPr>
          <p:cNvSpPr txBox="1"/>
          <p:nvPr userDrawn="1"/>
        </p:nvSpPr>
        <p:spPr>
          <a:xfrm>
            <a:off x="4060371" y="228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31" name="Rectangle 30">
            <a:hlinkClick r:id="rId5" action="ppaction://hlinksldjump"/>
            <a:extLst>
              <a:ext uri="{FF2B5EF4-FFF2-40B4-BE49-F238E27FC236}">
                <a16:creationId xmlns:a16="http://schemas.microsoft.com/office/drawing/2014/main" id="{A2DE4091-8F4A-E244-8332-D96D870AF3FD}"/>
              </a:ext>
            </a:extLst>
          </p:cNvPr>
          <p:cNvSpPr/>
          <p:nvPr userDrawn="1"/>
        </p:nvSpPr>
        <p:spPr>
          <a:xfrm>
            <a:off x="515566" y="71926"/>
            <a:ext cx="1179577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hlinkClick r:id="" action="ppaction://noaction"/>
            <a:extLst>
              <a:ext uri="{FF2B5EF4-FFF2-40B4-BE49-F238E27FC236}">
                <a16:creationId xmlns:a16="http://schemas.microsoft.com/office/drawing/2014/main" id="{3E1B85E8-6D24-104C-9752-46BF9125B9A1}"/>
              </a:ext>
            </a:extLst>
          </p:cNvPr>
          <p:cNvSpPr/>
          <p:nvPr userDrawn="1"/>
        </p:nvSpPr>
        <p:spPr>
          <a:xfrm>
            <a:off x="1828798" y="71926"/>
            <a:ext cx="12801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11CBBCAB-DF16-134E-96DB-3878C39857C3}"/>
              </a:ext>
            </a:extLst>
          </p:cNvPr>
          <p:cNvSpPr/>
          <p:nvPr userDrawn="1"/>
        </p:nvSpPr>
        <p:spPr>
          <a:xfrm>
            <a:off x="3291838" y="71926"/>
            <a:ext cx="17373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hlinkClick r:id="" action="ppaction://noaction"/>
            <a:extLst>
              <a:ext uri="{FF2B5EF4-FFF2-40B4-BE49-F238E27FC236}">
                <a16:creationId xmlns:a16="http://schemas.microsoft.com/office/drawing/2014/main" id="{2FCD913D-1C37-A243-A5E7-85CDDD0F2B02}"/>
              </a:ext>
            </a:extLst>
          </p:cNvPr>
          <p:cNvSpPr/>
          <p:nvPr userDrawn="1"/>
        </p:nvSpPr>
        <p:spPr>
          <a:xfrm>
            <a:off x="5157214" y="71926"/>
            <a:ext cx="14630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hlinkClick r:id="" action="ppaction://noaction"/>
            <a:extLst>
              <a:ext uri="{FF2B5EF4-FFF2-40B4-BE49-F238E27FC236}">
                <a16:creationId xmlns:a16="http://schemas.microsoft.com/office/drawing/2014/main" id="{0BD38164-A188-3940-9887-E559F6246AAB}"/>
              </a:ext>
            </a:extLst>
          </p:cNvPr>
          <p:cNvSpPr/>
          <p:nvPr userDrawn="1"/>
        </p:nvSpPr>
        <p:spPr>
          <a:xfrm>
            <a:off x="6775702" y="71926"/>
            <a:ext cx="10972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hlinkClick r:id="" action="ppaction://noaction"/>
            <a:extLst>
              <a:ext uri="{FF2B5EF4-FFF2-40B4-BE49-F238E27FC236}">
                <a16:creationId xmlns:a16="http://schemas.microsoft.com/office/drawing/2014/main" id="{DD94CBD6-1A69-164E-83E2-B4CFC4C6CBCB}"/>
              </a:ext>
            </a:extLst>
          </p:cNvPr>
          <p:cNvSpPr/>
          <p:nvPr userDrawn="1"/>
        </p:nvSpPr>
        <p:spPr>
          <a:xfrm>
            <a:off x="8055862" y="71926"/>
            <a:ext cx="10058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hlinkClick r:id="" action="ppaction://noaction"/>
            <a:extLst>
              <a:ext uri="{FF2B5EF4-FFF2-40B4-BE49-F238E27FC236}">
                <a16:creationId xmlns:a16="http://schemas.microsoft.com/office/drawing/2014/main" id="{2BF1643E-621D-D44A-B6BF-3BA76A04B5C0}"/>
              </a:ext>
            </a:extLst>
          </p:cNvPr>
          <p:cNvSpPr/>
          <p:nvPr userDrawn="1"/>
        </p:nvSpPr>
        <p:spPr>
          <a:xfrm>
            <a:off x="9226294" y="71926"/>
            <a:ext cx="6400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hlinkClick r:id="" action="ppaction://noaction"/>
            <a:extLst>
              <a:ext uri="{FF2B5EF4-FFF2-40B4-BE49-F238E27FC236}">
                <a16:creationId xmlns:a16="http://schemas.microsoft.com/office/drawing/2014/main" id="{DBFD89B8-9E93-B044-B7C0-3C8800D4DF42}"/>
              </a:ext>
            </a:extLst>
          </p:cNvPr>
          <p:cNvSpPr/>
          <p:nvPr userDrawn="1"/>
        </p:nvSpPr>
        <p:spPr>
          <a:xfrm>
            <a:off x="10007513" y="86503"/>
            <a:ext cx="183610" cy="18361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fontAlgn="auto" hangingPunct="0"/>
            <a:r>
              <a:rPr lang="en-US" kern="0" dirty="0">
                <a:solidFill>
                  <a:srgbClr val="FFFFFF"/>
                </a:solidFill>
                <a:latin typeface="Arial" panose="020B0604020202020204"/>
                <a:sym typeface="Helvetica Neue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840556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0D30408-1945-AF92-9E4F-A0E6FECFF02C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F24DD-7C0B-FBF9-EA2A-773662707ACB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1AEFD3-4E65-F3FC-3ED1-EE70722E6110}"/>
              </a:ext>
            </a:extLst>
          </p:cNvPr>
          <p:cNvSpPr/>
          <p:nvPr userDrawn="1"/>
        </p:nvSpPr>
        <p:spPr>
          <a:xfrm>
            <a:off x="10364970" y="0"/>
            <a:ext cx="1827029" cy="356616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B49655-F06E-0369-8BD5-5C70D6D2A1AA}"/>
              </a:ext>
            </a:extLst>
          </p:cNvPr>
          <p:cNvSpPr txBox="1"/>
          <p:nvPr userDrawn="1"/>
        </p:nvSpPr>
        <p:spPr>
          <a:xfrm>
            <a:off x="10364970" y="-1714"/>
            <a:ext cx="1827029" cy="3566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00" b="1" spc="-20" baseline="0" dirty="0">
                <a:solidFill>
                  <a:schemeClr val="bg1"/>
                </a:solidFill>
              </a:rPr>
              <a:t>Adult Glucose Support </a:t>
            </a:r>
            <a:br>
              <a:rPr lang="en-US" sz="1100" b="1" spc="-20" baseline="0" dirty="0">
                <a:solidFill>
                  <a:schemeClr val="bg1"/>
                </a:solidFill>
              </a:rPr>
            </a:br>
            <a:r>
              <a:rPr lang="en-US" sz="1100" b="0" spc="-20" baseline="0" dirty="0">
                <a:solidFill>
                  <a:schemeClr val="bg1"/>
                </a:solidFill>
              </a:rPr>
              <a:t>Specialized Nutrition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80F4D82-DD0A-8AB4-3889-E96DAFD5181D}"/>
              </a:ext>
            </a:extLst>
          </p:cNvPr>
          <p:cNvSpPr txBox="1">
            <a:spLocks/>
          </p:cNvSpPr>
          <p:nvPr userDrawn="1"/>
        </p:nvSpPr>
        <p:spPr>
          <a:xfrm>
            <a:off x="593333" y="-1267"/>
            <a:ext cx="109517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Why Kate Farms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57D4A5BE-B789-C81C-EEEC-6ACA1FC80EBF}"/>
              </a:ext>
            </a:extLst>
          </p:cNvPr>
          <p:cNvSpPr txBox="1">
            <a:spLocks/>
          </p:cNvSpPr>
          <p:nvPr userDrawn="1"/>
        </p:nvSpPr>
        <p:spPr>
          <a:xfrm>
            <a:off x="1821734" y="-1267"/>
            <a:ext cx="131591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/>
              <a:t>Plant-based formulas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1FB2F612-A650-8591-340C-CFA49896AF40}"/>
              </a:ext>
            </a:extLst>
          </p:cNvPr>
          <p:cNvSpPr txBox="1">
            <a:spLocks/>
          </p:cNvSpPr>
          <p:nvPr userDrawn="1"/>
        </p:nvSpPr>
        <p:spPr>
          <a:xfrm>
            <a:off x="3270873" y="-1267"/>
            <a:ext cx="177783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Science-backed formulations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BC68B1E-6963-B086-DA7D-3D5132902686}"/>
              </a:ext>
            </a:extLst>
          </p:cNvPr>
          <p:cNvSpPr txBox="1">
            <a:spLocks/>
          </p:cNvSpPr>
          <p:nvPr userDrawn="1"/>
        </p:nvSpPr>
        <p:spPr>
          <a:xfrm>
            <a:off x="9221615" y="-1267"/>
            <a:ext cx="65267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1" u="sng" dirty="0"/>
              <a:t>Summary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4575286-067C-208C-EEFF-A18AA2EF644C}"/>
              </a:ext>
            </a:extLst>
          </p:cNvPr>
          <p:cNvSpPr txBox="1">
            <a:spLocks/>
          </p:cNvSpPr>
          <p:nvPr userDrawn="1"/>
        </p:nvSpPr>
        <p:spPr>
          <a:xfrm>
            <a:off x="5181929" y="-1267"/>
            <a:ext cx="141469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Clinically demonstrated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CADF04B-26C4-C8EF-B354-51F0F1073C6A}"/>
              </a:ext>
            </a:extLst>
          </p:cNvPr>
          <p:cNvSpPr txBox="1">
            <a:spLocks/>
          </p:cNvSpPr>
          <p:nvPr userDrawn="1"/>
        </p:nvSpPr>
        <p:spPr>
          <a:xfrm>
            <a:off x="6729845" y="-1267"/>
            <a:ext cx="1161049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Sustainable future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C83A6BD-A23C-1AB6-3AF6-FD40AEB075F4}"/>
              </a:ext>
            </a:extLst>
          </p:cNvPr>
          <p:cNvSpPr txBox="1">
            <a:spLocks/>
          </p:cNvSpPr>
          <p:nvPr userDrawn="1"/>
        </p:nvSpPr>
        <p:spPr>
          <a:xfrm>
            <a:off x="8024119" y="-1267"/>
            <a:ext cx="106427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Easily accessible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31C3D-F171-9B47-6830-D6A5BBE58C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24385"/>
            <a:ext cx="1201534" cy="273871"/>
          </a:xfrm>
          <a:prstGeom prst="rect">
            <a:avLst/>
          </a:prstGeom>
        </p:spPr>
      </p:pic>
      <p:pic>
        <p:nvPicPr>
          <p:cNvPr id="7" name="Graphic 6" descr="Home with solid fill">
            <a:extLst>
              <a:ext uri="{FF2B5EF4-FFF2-40B4-BE49-F238E27FC236}">
                <a16:creationId xmlns:a16="http://schemas.microsoft.com/office/drawing/2014/main" id="{90BADC14-FCE5-A18B-8FAC-936736BBAB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061" y="6386366"/>
            <a:ext cx="366063" cy="3660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0446ADB-B1A7-7C45-95C5-FD8A38DA2B4B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E8BA4C-6F33-2441-9CA1-7CB85FB74DA7}"/>
              </a:ext>
            </a:extLst>
          </p:cNvPr>
          <p:cNvSpPr txBox="1"/>
          <p:nvPr userDrawn="1"/>
        </p:nvSpPr>
        <p:spPr>
          <a:xfrm>
            <a:off x="4060371" y="228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31" name="Rectangle 30">
            <a:hlinkClick r:id="rId5" action="ppaction://hlinksldjump"/>
            <a:extLst>
              <a:ext uri="{FF2B5EF4-FFF2-40B4-BE49-F238E27FC236}">
                <a16:creationId xmlns:a16="http://schemas.microsoft.com/office/drawing/2014/main" id="{E8B29ECA-D88A-0042-85B4-E80A59AEB75D}"/>
              </a:ext>
            </a:extLst>
          </p:cNvPr>
          <p:cNvSpPr/>
          <p:nvPr userDrawn="1"/>
        </p:nvSpPr>
        <p:spPr>
          <a:xfrm>
            <a:off x="515566" y="71926"/>
            <a:ext cx="1179577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hlinkClick r:id="" action="ppaction://noaction"/>
            <a:extLst>
              <a:ext uri="{FF2B5EF4-FFF2-40B4-BE49-F238E27FC236}">
                <a16:creationId xmlns:a16="http://schemas.microsoft.com/office/drawing/2014/main" id="{CCA58F7F-5500-A14C-B47E-F21113818202}"/>
              </a:ext>
            </a:extLst>
          </p:cNvPr>
          <p:cNvSpPr/>
          <p:nvPr userDrawn="1"/>
        </p:nvSpPr>
        <p:spPr>
          <a:xfrm>
            <a:off x="1828798" y="71926"/>
            <a:ext cx="12801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133826E9-30EC-AB47-A8B0-E8AA3258EAD4}"/>
              </a:ext>
            </a:extLst>
          </p:cNvPr>
          <p:cNvSpPr/>
          <p:nvPr userDrawn="1"/>
        </p:nvSpPr>
        <p:spPr>
          <a:xfrm>
            <a:off x="3291838" y="71926"/>
            <a:ext cx="17373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hlinkClick r:id="" action="ppaction://noaction"/>
            <a:extLst>
              <a:ext uri="{FF2B5EF4-FFF2-40B4-BE49-F238E27FC236}">
                <a16:creationId xmlns:a16="http://schemas.microsoft.com/office/drawing/2014/main" id="{1FF81D48-CB8D-CF4F-81EE-7294DB37AD6B}"/>
              </a:ext>
            </a:extLst>
          </p:cNvPr>
          <p:cNvSpPr/>
          <p:nvPr userDrawn="1"/>
        </p:nvSpPr>
        <p:spPr>
          <a:xfrm>
            <a:off x="5157214" y="71926"/>
            <a:ext cx="14630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hlinkClick r:id="" action="ppaction://noaction"/>
            <a:extLst>
              <a:ext uri="{FF2B5EF4-FFF2-40B4-BE49-F238E27FC236}">
                <a16:creationId xmlns:a16="http://schemas.microsoft.com/office/drawing/2014/main" id="{077E03CA-441B-B643-BDD2-0399851E86F5}"/>
              </a:ext>
            </a:extLst>
          </p:cNvPr>
          <p:cNvSpPr/>
          <p:nvPr userDrawn="1"/>
        </p:nvSpPr>
        <p:spPr>
          <a:xfrm>
            <a:off x="6775702" y="71926"/>
            <a:ext cx="10972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hlinkClick r:id="" action="ppaction://noaction"/>
            <a:extLst>
              <a:ext uri="{FF2B5EF4-FFF2-40B4-BE49-F238E27FC236}">
                <a16:creationId xmlns:a16="http://schemas.microsoft.com/office/drawing/2014/main" id="{D1088993-5E51-6246-A164-0D3DE87250A7}"/>
              </a:ext>
            </a:extLst>
          </p:cNvPr>
          <p:cNvSpPr/>
          <p:nvPr userDrawn="1"/>
        </p:nvSpPr>
        <p:spPr>
          <a:xfrm>
            <a:off x="8055862" y="71926"/>
            <a:ext cx="10058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hlinkClick r:id="" action="ppaction://noaction"/>
            <a:extLst>
              <a:ext uri="{FF2B5EF4-FFF2-40B4-BE49-F238E27FC236}">
                <a16:creationId xmlns:a16="http://schemas.microsoft.com/office/drawing/2014/main" id="{69958725-B3D8-B74C-B8B3-F117C1CF773D}"/>
              </a:ext>
            </a:extLst>
          </p:cNvPr>
          <p:cNvSpPr/>
          <p:nvPr userDrawn="1"/>
        </p:nvSpPr>
        <p:spPr>
          <a:xfrm>
            <a:off x="9226294" y="71926"/>
            <a:ext cx="6400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hlinkClick r:id="" action="ppaction://noaction"/>
            <a:extLst>
              <a:ext uri="{FF2B5EF4-FFF2-40B4-BE49-F238E27FC236}">
                <a16:creationId xmlns:a16="http://schemas.microsoft.com/office/drawing/2014/main" id="{40448FB2-0CE8-9541-A79B-AC8B01F117C0}"/>
              </a:ext>
            </a:extLst>
          </p:cNvPr>
          <p:cNvSpPr/>
          <p:nvPr userDrawn="1"/>
        </p:nvSpPr>
        <p:spPr>
          <a:xfrm>
            <a:off x="10007513" y="86503"/>
            <a:ext cx="183610" cy="18361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fontAlgn="auto" hangingPunct="0"/>
            <a:r>
              <a:rPr lang="en-US" kern="0" dirty="0">
                <a:solidFill>
                  <a:srgbClr val="FFFFFF"/>
                </a:solidFill>
                <a:latin typeface="Arial" panose="020B0604020202020204"/>
                <a:sym typeface="Helvetica Neue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685034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79C51-7ADC-4B59-D2D2-AF94323FE29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9038" y="1618265"/>
            <a:ext cx="10869862" cy="384706"/>
          </a:xfrm>
        </p:spPr>
        <p:txBody>
          <a:bodyPr anchor="t"/>
          <a:lstStyle>
            <a:lvl1pPr marL="0" indent="0">
              <a:buNone/>
              <a:defRPr sz="1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0B9C03-1624-5844-8A28-EDD48DF09F4D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F36893-5038-0443-8269-10FF4E1C1232}"/>
              </a:ext>
            </a:extLst>
          </p:cNvPr>
          <p:cNvSpPr txBox="1"/>
          <p:nvPr userDrawn="1"/>
        </p:nvSpPr>
        <p:spPr>
          <a:xfrm>
            <a:off x="4060371" y="228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8" name="Rectangle 7">
            <a:hlinkClick r:id="rId2" action="ppaction://hlinksldjump"/>
            <a:extLst>
              <a:ext uri="{FF2B5EF4-FFF2-40B4-BE49-F238E27FC236}">
                <a16:creationId xmlns:a16="http://schemas.microsoft.com/office/drawing/2014/main" id="{1EA9E740-B2FB-CB4C-8164-B6F19E133B8F}"/>
              </a:ext>
            </a:extLst>
          </p:cNvPr>
          <p:cNvSpPr/>
          <p:nvPr userDrawn="1"/>
        </p:nvSpPr>
        <p:spPr>
          <a:xfrm>
            <a:off x="515566" y="71926"/>
            <a:ext cx="1179577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hlinkClick r:id="" action="ppaction://noaction"/>
            <a:extLst>
              <a:ext uri="{FF2B5EF4-FFF2-40B4-BE49-F238E27FC236}">
                <a16:creationId xmlns:a16="http://schemas.microsoft.com/office/drawing/2014/main" id="{8C689F39-098C-D44C-828B-17626DE046FA}"/>
              </a:ext>
            </a:extLst>
          </p:cNvPr>
          <p:cNvSpPr/>
          <p:nvPr userDrawn="1"/>
        </p:nvSpPr>
        <p:spPr>
          <a:xfrm>
            <a:off x="1828798" y="71926"/>
            <a:ext cx="12801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8D618B1B-06D6-044F-B6E5-096789B7C4F8}"/>
              </a:ext>
            </a:extLst>
          </p:cNvPr>
          <p:cNvSpPr/>
          <p:nvPr userDrawn="1"/>
        </p:nvSpPr>
        <p:spPr>
          <a:xfrm>
            <a:off x="3291838" y="71926"/>
            <a:ext cx="17373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hlinkClick r:id="" action="ppaction://noaction"/>
            <a:extLst>
              <a:ext uri="{FF2B5EF4-FFF2-40B4-BE49-F238E27FC236}">
                <a16:creationId xmlns:a16="http://schemas.microsoft.com/office/drawing/2014/main" id="{109C3F04-DB22-3B44-B389-6FA23440F366}"/>
              </a:ext>
            </a:extLst>
          </p:cNvPr>
          <p:cNvSpPr/>
          <p:nvPr userDrawn="1"/>
        </p:nvSpPr>
        <p:spPr>
          <a:xfrm>
            <a:off x="5157214" y="71926"/>
            <a:ext cx="14630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AC02E52E-22C6-7546-B1A5-658F2C912C5F}"/>
              </a:ext>
            </a:extLst>
          </p:cNvPr>
          <p:cNvSpPr/>
          <p:nvPr userDrawn="1"/>
        </p:nvSpPr>
        <p:spPr>
          <a:xfrm>
            <a:off x="6775702" y="71926"/>
            <a:ext cx="10972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hlinkClick r:id="" action="ppaction://noaction"/>
            <a:extLst>
              <a:ext uri="{FF2B5EF4-FFF2-40B4-BE49-F238E27FC236}">
                <a16:creationId xmlns:a16="http://schemas.microsoft.com/office/drawing/2014/main" id="{BC994B33-1DB5-8645-A975-6B2869E5CAD4}"/>
              </a:ext>
            </a:extLst>
          </p:cNvPr>
          <p:cNvSpPr/>
          <p:nvPr userDrawn="1"/>
        </p:nvSpPr>
        <p:spPr>
          <a:xfrm>
            <a:off x="8055862" y="71926"/>
            <a:ext cx="10058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hlinkClick r:id="" action="ppaction://noaction"/>
            <a:extLst>
              <a:ext uri="{FF2B5EF4-FFF2-40B4-BE49-F238E27FC236}">
                <a16:creationId xmlns:a16="http://schemas.microsoft.com/office/drawing/2014/main" id="{10A30053-87C9-664E-9843-DF689B6629AD}"/>
              </a:ext>
            </a:extLst>
          </p:cNvPr>
          <p:cNvSpPr/>
          <p:nvPr userDrawn="1"/>
        </p:nvSpPr>
        <p:spPr>
          <a:xfrm>
            <a:off x="9226294" y="71926"/>
            <a:ext cx="6400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hlinkClick r:id="" action="ppaction://noaction"/>
            <a:extLst>
              <a:ext uri="{FF2B5EF4-FFF2-40B4-BE49-F238E27FC236}">
                <a16:creationId xmlns:a16="http://schemas.microsoft.com/office/drawing/2014/main" id="{12BCE4CF-AB75-2D47-84C2-3C89A9BE09B6}"/>
              </a:ext>
            </a:extLst>
          </p:cNvPr>
          <p:cNvSpPr/>
          <p:nvPr userDrawn="1"/>
        </p:nvSpPr>
        <p:spPr>
          <a:xfrm>
            <a:off x="9966958" y="71926"/>
            <a:ext cx="27432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46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61E7BE-DD51-B742-90F7-87FE22F1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CA16A-A8A2-8245-BF53-9CD2F7C8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57E67E-9036-F836-33C3-5D8D61A53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530" y="1188330"/>
            <a:ext cx="7479370" cy="4084032"/>
          </a:xfrm>
        </p:spPr>
        <p:txBody>
          <a:bodyPr anchor="ctr"/>
          <a:lstStyle>
            <a:lvl1pPr algn="l">
              <a:lnSpc>
                <a:spcPts val="6200"/>
              </a:lnSpc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5D04EC-3602-AD5E-C77A-A9C6EF7618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" r="19"/>
          <a:stretch/>
        </p:blipFill>
        <p:spPr>
          <a:xfrm>
            <a:off x="488576" y="1318997"/>
            <a:ext cx="3300730" cy="3822700"/>
          </a:xfrm>
          <a:prstGeom prst="rect">
            <a:avLst/>
          </a:prstGeom>
        </p:spPr>
      </p:pic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094F224E-6B1F-6355-39E1-A59D1BC87E9B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2148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61E7BE-DD51-B742-90F7-87FE22F1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CA16A-A8A2-8245-BF53-9CD2F7C8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57E67E-9036-F836-33C3-5D8D61A53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224" y="1585638"/>
            <a:ext cx="5446776" cy="3686724"/>
          </a:xfrm>
        </p:spPr>
        <p:txBody>
          <a:bodyPr anchor="t"/>
          <a:lstStyle>
            <a:lvl1pPr algn="l">
              <a:lnSpc>
                <a:spcPts val="54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32C453-3F30-4B70-E449-F3E93A0485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" r="19"/>
          <a:stretch/>
        </p:blipFill>
        <p:spPr>
          <a:xfrm>
            <a:off x="7237320" y="1141091"/>
            <a:ext cx="3909140" cy="4527323"/>
          </a:xfrm>
          <a:prstGeom prst="rect">
            <a:avLst/>
          </a:prstGeom>
        </p:spPr>
      </p:pic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156EB1BF-7965-887D-E96A-E486B98C802D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369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17353-3AF0-7FCE-5BD3-327A88103842}"/>
              </a:ext>
            </a:extLst>
          </p:cNvPr>
          <p:cNvSpPr/>
          <p:nvPr userDrawn="1"/>
        </p:nvSpPr>
        <p:spPr>
          <a:xfrm>
            <a:off x="0" y="5166360"/>
            <a:ext cx="12188952" cy="16916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F04C9-D23E-6B42-866E-367609034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12BEAD-44CF-2E40-63F6-7F6ECEFA7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530" y="504826"/>
            <a:ext cx="7479370" cy="2466013"/>
          </a:xfrm>
        </p:spPr>
        <p:txBody>
          <a:bodyPr anchor="b"/>
          <a:lstStyle>
            <a:lvl1pPr algn="l">
              <a:lnSpc>
                <a:spcPts val="54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32506F0-8948-7F8B-5478-25D042DCE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530" y="3768294"/>
            <a:ext cx="7479370" cy="748289"/>
          </a:xfrm>
        </p:spPr>
        <p:txBody>
          <a:bodyPr/>
          <a:lstStyle>
            <a:lvl1pPr marL="0" indent="0" algn="l">
              <a:lnSpc>
                <a:spcPts val="2800"/>
              </a:lnSpc>
              <a:buNone/>
              <a:defRPr sz="2600" b="1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0C0D4E-D514-881E-D7FA-75C119BEC1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1123036"/>
            <a:ext cx="3441700" cy="4940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8CCF5F-6614-31A1-FBCD-D83B3BBE498C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851079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61E7BE-DD51-B742-90F7-87FE22F1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CA16A-A8A2-8245-BF53-9CD2F7C8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CE9200D6-CBD1-C45D-B45D-090FD1E745E3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4092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D30191A-95BC-F74B-E06E-783B271CC1DA}"/>
              </a:ext>
            </a:extLst>
          </p:cNvPr>
          <p:cNvSpPr/>
          <p:nvPr userDrawn="1"/>
        </p:nvSpPr>
        <p:spPr>
          <a:xfrm>
            <a:off x="0" y="5166360"/>
            <a:ext cx="12188952" cy="16916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7F364A-640E-4F4E-82A5-F897D2BE1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530" y="504826"/>
            <a:ext cx="7479370" cy="2466013"/>
          </a:xfrm>
        </p:spPr>
        <p:txBody>
          <a:bodyPr anchor="b"/>
          <a:lstStyle>
            <a:lvl1pPr algn="l">
              <a:lnSpc>
                <a:spcPts val="54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58808-244F-CE43-A36A-80C715D110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530" y="3768294"/>
            <a:ext cx="7479370" cy="748289"/>
          </a:xfrm>
        </p:spPr>
        <p:txBody>
          <a:bodyPr/>
          <a:lstStyle>
            <a:lvl1pPr marL="0" indent="0" algn="l">
              <a:lnSpc>
                <a:spcPts val="2800"/>
              </a:lnSpc>
              <a:buNone/>
              <a:defRPr sz="2600" b="1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01C9F-CC4B-A54E-9A76-1C2460E5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0AE50B-11FA-4F7C-9F2A-6AD5F3F83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1" y="548475"/>
            <a:ext cx="2826224" cy="6441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5333DA-A74C-BDEB-1EF7-CC0A2901F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022" y="1741142"/>
            <a:ext cx="2724150" cy="3065809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F0308CB-943F-A01E-8559-6A02FF3A98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39530" y="4705656"/>
            <a:ext cx="7479370" cy="460706"/>
          </a:xfrm>
        </p:spPr>
        <p:txBody>
          <a:bodyPr/>
          <a:lstStyle>
            <a:lvl1pPr>
              <a:lnSpc>
                <a:spcPts val="2000"/>
              </a:lnSpc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B39A4B-2B90-3DD9-4A5B-8DE663B633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39530" y="5377143"/>
            <a:ext cx="7479370" cy="460706"/>
          </a:xfrm>
        </p:spPr>
        <p:txBody>
          <a:bodyPr/>
          <a:lstStyle>
            <a:lvl1pPr>
              <a:lnSpc>
                <a:spcPts val="2000"/>
              </a:lnSpc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D601E0-2DB1-1B40-5B4B-7F9AB09A2E4B}"/>
              </a:ext>
            </a:extLst>
          </p:cNvPr>
          <p:cNvGrpSpPr/>
          <p:nvPr userDrawn="1"/>
        </p:nvGrpSpPr>
        <p:grpSpPr>
          <a:xfrm>
            <a:off x="0" y="-1714"/>
            <a:ext cx="12192000" cy="358331"/>
            <a:chOff x="0" y="-1715"/>
            <a:chExt cx="12192000" cy="3583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0104FFF-DAB7-3AE4-BEAC-9F31DB6033E5}"/>
                </a:ext>
              </a:extLst>
            </p:cNvPr>
            <p:cNvSpPr/>
            <p:nvPr userDrawn="1"/>
          </p:nvSpPr>
          <p:spPr>
            <a:xfrm>
              <a:off x="0" y="0"/>
              <a:ext cx="12188952" cy="356616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CEEACE-8D60-0711-01E6-A174879A001C}"/>
                </a:ext>
              </a:extLst>
            </p:cNvPr>
            <p:cNvSpPr/>
            <p:nvPr userDrawn="1"/>
          </p:nvSpPr>
          <p:spPr>
            <a:xfrm>
              <a:off x="4062984" y="0"/>
              <a:ext cx="8129016" cy="35661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9F2183-AF1A-CADE-B74C-654D5F1066D4}"/>
                </a:ext>
              </a:extLst>
            </p:cNvPr>
            <p:cNvSpPr txBox="1"/>
            <p:nvPr userDrawn="1"/>
          </p:nvSpPr>
          <p:spPr>
            <a:xfrm>
              <a:off x="8190271" y="-1715"/>
              <a:ext cx="3305769" cy="35661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/>
              <a:r>
                <a:rPr lang="en-US" sz="1200" b="1" spc="-20" baseline="0" dirty="0">
                  <a:solidFill>
                    <a:schemeClr val="tx1"/>
                  </a:solidFill>
                </a:rPr>
                <a:t>Adult Renal Support </a:t>
              </a:r>
              <a:r>
                <a:rPr lang="en-US" sz="1200" b="0" spc="-20" baseline="0" dirty="0">
                  <a:solidFill>
                    <a:schemeClr val="tx1"/>
                  </a:solidFill>
                </a:rPr>
                <a:t>Specialized Nutrition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36028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D30191A-95BC-F74B-E06E-783B271CC1DA}"/>
              </a:ext>
            </a:extLst>
          </p:cNvPr>
          <p:cNvSpPr/>
          <p:nvPr userDrawn="1"/>
        </p:nvSpPr>
        <p:spPr>
          <a:xfrm>
            <a:off x="0" y="5166360"/>
            <a:ext cx="12188952" cy="16916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01C9F-CC4B-A54E-9A76-1C2460E5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0AE50B-11FA-4F7C-9F2A-6AD5F3F83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1" y="548475"/>
            <a:ext cx="2826224" cy="64419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04AD81B-F5BB-8D08-7FA4-F645064AE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530" y="504826"/>
            <a:ext cx="7479370" cy="2466013"/>
          </a:xfrm>
        </p:spPr>
        <p:txBody>
          <a:bodyPr anchor="b"/>
          <a:lstStyle>
            <a:lvl1pPr algn="l">
              <a:lnSpc>
                <a:spcPts val="54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6917293-6A47-B901-A7F0-95E6D65C7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531" y="3768294"/>
            <a:ext cx="5648480" cy="748289"/>
          </a:xfrm>
        </p:spPr>
        <p:txBody>
          <a:bodyPr/>
          <a:lstStyle>
            <a:lvl1pPr marL="0" indent="0" algn="l">
              <a:lnSpc>
                <a:spcPts val="2800"/>
              </a:lnSpc>
              <a:buNone/>
              <a:defRPr sz="2600" b="1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40108B9-158F-A47C-FD0E-EC06ABC6B0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39531" y="4705656"/>
            <a:ext cx="5648480" cy="460706"/>
          </a:xfrm>
        </p:spPr>
        <p:txBody>
          <a:bodyPr/>
          <a:lstStyle>
            <a:lvl1pPr>
              <a:lnSpc>
                <a:spcPts val="2000"/>
              </a:lnSpc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336DE81A-8550-7365-8C44-F6FA41446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39531" y="5377143"/>
            <a:ext cx="5648480" cy="460706"/>
          </a:xfrm>
        </p:spPr>
        <p:txBody>
          <a:bodyPr/>
          <a:lstStyle>
            <a:lvl1pPr>
              <a:lnSpc>
                <a:spcPts val="2000"/>
              </a:lnSpc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A630B64-F9CA-D329-6308-0C2F699F03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4005" y="3122826"/>
            <a:ext cx="1656994" cy="18648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BD08694-67D7-1A5A-F3BD-D8A6A07CAE08}"/>
              </a:ext>
            </a:extLst>
          </p:cNvPr>
          <p:cNvGrpSpPr/>
          <p:nvPr userDrawn="1"/>
        </p:nvGrpSpPr>
        <p:grpSpPr>
          <a:xfrm>
            <a:off x="0" y="-1714"/>
            <a:ext cx="12192000" cy="358331"/>
            <a:chOff x="0" y="-1715"/>
            <a:chExt cx="12192000" cy="3583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173AB0-8E17-8EC1-3842-79678B42F38D}"/>
                </a:ext>
              </a:extLst>
            </p:cNvPr>
            <p:cNvSpPr/>
            <p:nvPr userDrawn="1"/>
          </p:nvSpPr>
          <p:spPr>
            <a:xfrm>
              <a:off x="0" y="0"/>
              <a:ext cx="12188952" cy="356616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34CBB4E-46D4-1987-FE76-2EC18D2B68E5}"/>
                </a:ext>
              </a:extLst>
            </p:cNvPr>
            <p:cNvSpPr/>
            <p:nvPr userDrawn="1"/>
          </p:nvSpPr>
          <p:spPr>
            <a:xfrm>
              <a:off x="4062984" y="0"/>
              <a:ext cx="8129016" cy="35661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D7D811-8F46-6E20-5EEC-B79EE1390323}"/>
                </a:ext>
              </a:extLst>
            </p:cNvPr>
            <p:cNvSpPr txBox="1"/>
            <p:nvPr userDrawn="1"/>
          </p:nvSpPr>
          <p:spPr>
            <a:xfrm>
              <a:off x="8190271" y="-1715"/>
              <a:ext cx="3305769" cy="35661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/>
              <a:r>
                <a:rPr lang="en-US" sz="1200" b="1" spc="-20" baseline="0" dirty="0">
                  <a:solidFill>
                    <a:schemeClr val="tx1"/>
                  </a:solidFill>
                </a:rPr>
                <a:t>Adult Renal Support </a:t>
              </a:r>
              <a:r>
                <a:rPr lang="en-US" sz="1200" b="0" spc="-20" baseline="0" dirty="0">
                  <a:solidFill>
                    <a:schemeClr val="tx1"/>
                  </a:solidFill>
                </a:rPr>
                <a:t>Specialized Nutrition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1CA62B6-1188-43DF-B195-0F472F2EB5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29" y="1656728"/>
            <a:ext cx="2297517" cy="481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641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D30191A-95BC-F74B-E06E-783B271CC1DA}"/>
              </a:ext>
            </a:extLst>
          </p:cNvPr>
          <p:cNvSpPr/>
          <p:nvPr userDrawn="1"/>
        </p:nvSpPr>
        <p:spPr>
          <a:xfrm>
            <a:off x="0" y="5166360"/>
            <a:ext cx="12188952" cy="16916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01C9F-CC4B-A54E-9A76-1C2460E5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0AE50B-11FA-4F7C-9F2A-6AD5F3F83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01" y="548475"/>
            <a:ext cx="2826224" cy="64419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3CB5A9E-1137-2E0C-0654-FEB899E8E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530" y="504826"/>
            <a:ext cx="7479370" cy="2466013"/>
          </a:xfrm>
        </p:spPr>
        <p:txBody>
          <a:bodyPr anchor="b"/>
          <a:lstStyle>
            <a:lvl1pPr algn="l">
              <a:lnSpc>
                <a:spcPts val="54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8543881-50CF-463A-6755-0B9FC38A5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531" y="3768294"/>
            <a:ext cx="5648480" cy="748289"/>
          </a:xfrm>
        </p:spPr>
        <p:txBody>
          <a:bodyPr/>
          <a:lstStyle>
            <a:lvl1pPr marL="0" indent="0" algn="l">
              <a:lnSpc>
                <a:spcPts val="2800"/>
              </a:lnSpc>
              <a:buNone/>
              <a:defRPr sz="2600" b="1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038BB099-36EF-A892-3A8B-3C3891563F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39531" y="4705656"/>
            <a:ext cx="5648480" cy="460706"/>
          </a:xfrm>
        </p:spPr>
        <p:txBody>
          <a:bodyPr/>
          <a:lstStyle>
            <a:lvl1pPr>
              <a:lnSpc>
                <a:spcPts val="2000"/>
              </a:lnSpc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CB038279-9FA3-2A82-475F-C2305F1684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39531" y="5377143"/>
            <a:ext cx="5648480" cy="460706"/>
          </a:xfrm>
        </p:spPr>
        <p:txBody>
          <a:bodyPr/>
          <a:lstStyle>
            <a:lvl1pPr>
              <a:lnSpc>
                <a:spcPts val="2000"/>
              </a:lnSpc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0342CC-4FFB-5E3B-0116-6F481315F4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4005" y="3122826"/>
            <a:ext cx="1656994" cy="18648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81C7136-5E68-89AD-9456-130E1D23A7A3}"/>
              </a:ext>
            </a:extLst>
          </p:cNvPr>
          <p:cNvGrpSpPr/>
          <p:nvPr userDrawn="1"/>
        </p:nvGrpSpPr>
        <p:grpSpPr>
          <a:xfrm>
            <a:off x="0" y="-1714"/>
            <a:ext cx="12192000" cy="358331"/>
            <a:chOff x="0" y="-1715"/>
            <a:chExt cx="12192000" cy="3583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9121B6-E772-85AB-8FD0-82C85B3F8526}"/>
                </a:ext>
              </a:extLst>
            </p:cNvPr>
            <p:cNvSpPr/>
            <p:nvPr userDrawn="1"/>
          </p:nvSpPr>
          <p:spPr>
            <a:xfrm>
              <a:off x="0" y="0"/>
              <a:ext cx="12188952" cy="356616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6286754-6439-4D3A-8CBE-48FF8FC8AF74}"/>
                </a:ext>
              </a:extLst>
            </p:cNvPr>
            <p:cNvSpPr/>
            <p:nvPr userDrawn="1"/>
          </p:nvSpPr>
          <p:spPr>
            <a:xfrm>
              <a:off x="4062984" y="0"/>
              <a:ext cx="8129016" cy="35661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F74EFE-F04D-F8FB-9183-ECFD64094964}"/>
                </a:ext>
              </a:extLst>
            </p:cNvPr>
            <p:cNvSpPr txBox="1"/>
            <p:nvPr userDrawn="1"/>
          </p:nvSpPr>
          <p:spPr>
            <a:xfrm>
              <a:off x="8190271" y="-1715"/>
              <a:ext cx="3305769" cy="35661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/>
              <a:r>
                <a:rPr lang="en-US" sz="1200" b="1" spc="-20" baseline="0" dirty="0">
                  <a:solidFill>
                    <a:schemeClr val="tx1"/>
                  </a:solidFill>
                </a:rPr>
                <a:t>Adult Renal Support </a:t>
              </a:r>
              <a:r>
                <a:rPr lang="en-US" sz="1200" b="0" spc="-20" baseline="0" dirty="0">
                  <a:solidFill>
                    <a:schemeClr val="tx1"/>
                  </a:solidFill>
                </a:rPr>
                <a:t>Specialized Nutrition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17EC6DF-4A61-E817-326F-1A9A8B365B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" y="1641185"/>
            <a:ext cx="3599727" cy="441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497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17353-3AF0-7FCE-5BD3-327A88103842}"/>
              </a:ext>
            </a:extLst>
          </p:cNvPr>
          <p:cNvSpPr/>
          <p:nvPr userDrawn="1"/>
        </p:nvSpPr>
        <p:spPr>
          <a:xfrm>
            <a:off x="0" y="5166360"/>
            <a:ext cx="12188952" cy="16916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F04C9-D23E-6B42-866E-367609034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12BEAD-44CF-2E40-63F6-7F6ECEFA7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530" y="504826"/>
            <a:ext cx="7479370" cy="2466013"/>
          </a:xfrm>
        </p:spPr>
        <p:txBody>
          <a:bodyPr anchor="b"/>
          <a:lstStyle>
            <a:lvl1pPr algn="l">
              <a:lnSpc>
                <a:spcPts val="54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32506F0-8948-7F8B-5478-25D042DCE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530" y="3768294"/>
            <a:ext cx="7479370" cy="748289"/>
          </a:xfrm>
        </p:spPr>
        <p:txBody>
          <a:bodyPr/>
          <a:lstStyle>
            <a:lvl1pPr marL="0" indent="0" algn="l">
              <a:lnSpc>
                <a:spcPts val="2800"/>
              </a:lnSpc>
              <a:buNone/>
              <a:defRPr sz="2600" b="1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02FA3B-8097-65B4-8396-017C7C812D03}"/>
              </a:ext>
            </a:extLst>
          </p:cNvPr>
          <p:cNvGrpSpPr/>
          <p:nvPr userDrawn="1"/>
        </p:nvGrpSpPr>
        <p:grpSpPr>
          <a:xfrm>
            <a:off x="0" y="-1714"/>
            <a:ext cx="12192000" cy="358331"/>
            <a:chOff x="0" y="-1715"/>
            <a:chExt cx="12192000" cy="35833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4E91B0-6DB5-2034-FBB1-C44568953153}"/>
                </a:ext>
              </a:extLst>
            </p:cNvPr>
            <p:cNvSpPr/>
            <p:nvPr userDrawn="1"/>
          </p:nvSpPr>
          <p:spPr>
            <a:xfrm>
              <a:off x="0" y="0"/>
              <a:ext cx="12188952" cy="356616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05CE775-F49C-AE08-60D2-55612BD2BBEC}"/>
                </a:ext>
              </a:extLst>
            </p:cNvPr>
            <p:cNvSpPr/>
            <p:nvPr userDrawn="1"/>
          </p:nvSpPr>
          <p:spPr>
            <a:xfrm>
              <a:off x="4062984" y="0"/>
              <a:ext cx="8129016" cy="35661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CCAAB8-538B-29F7-175D-E249645E11D8}"/>
                </a:ext>
              </a:extLst>
            </p:cNvPr>
            <p:cNvSpPr txBox="1"/>
            <p:nvPr userDrawn="1"/>
          </p:nvSpPr>
          <p:spPr>
            <a:xfrm>
              <a:off x="8190271" y="-1715"/>
              <a:ext cx="3305769" cy="35661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/>
              <a:r>
                <a:rPr lang="en-US" sz="1200" b="1" spc="-20" baseline="0" dirty="0">
                  <a:solidFill>
                    <a:schemeClr val="tx1"/>
                  </a:solidFill>
                </a:rPr>
                <a:t>Adult Renal Support </a:t>
              </a:r>
              <a:r>
                <a:rPr lang="en-US" sz="1200" b="0" spc="-20" baseline="0" dirty="0">
                  <a:solidFill>
                    <a:schemeClr val="tx1"/>
                  </a:solidFill>
                </a:rPr>
                <a:t>Specialized Nutrition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07CD28C-4E9F-26DC-B8F0-7554AD933F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022" y="1450774"/>
            <a:ext cx="2724150" cy="306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361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17353-3AF0-7FCE-5BD3-327A88103842}"/>
              </a:ext>
            </a:extLst>
          </p:cNvPr>
          <p:cNvSpPr/>
          <p:nvPr userDrawn="1"/>
        </p:nvSpPr>
        <p:spPr>
          <a:xfrm>
            <a:off x="0" y="5166360"/>
            <a:ext cx="12188952" cy="16916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F04C9-D23E-6B42-866E-367609034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12BEAD-44CF-2E40-63F6-7F6ECEFA7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530" y="504826"/>
            <a:ext cx="7479370" cy="2466013"/>
          </a:xfrm>
        </p:spPr>
        <p:txBody>
          <a:bodyPr anchor="b"/>
          <a:lstStyle>
            <a:lvl1pPr algn="l">
              <a:lnSpc>
                <a:spcPts val="54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0FD90358-289F-A796-1EC1-A25FC3BCB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531" y="3768294"/>
            <a:ext cx="5648480" cy="748289"/>
          </a:xfrm>
        </p:spPr>
        <p:txBody>
          <a:bodyPr/>
          <a:lstStyle>
            <a:lvl1pPr marL="0" indent="0" algn="l">
              <a:lnSpc>
                <a:spcPts val="2800"/>
              </a:lnSpc>
              <a:buNone/>
              <a:defRPr sz="2600" b="1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906C71-473B-43C0-8795-46AB1C31A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4005" y="3122826"/>
            <a:ext cx="1656994" cy="186481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9F44D36-0BBD-FBDF-D3E9-FD7139C81CB6}"/>
              </a:ext>
            </a:extLst>
          </p:cNvPr>
          <p:cNvGrpSpPr/>
          <p:nvPr userDrawn="1"/>
        </p:nvGrpSpPr>
        <p:grpSpPr>
          <a:xfrm>
            <a:off x="0" y="-1714"/>
            <a:ext cx="12192000" cy="358331"/>
            <a:chOff x="0" y="-1715"/>
            <a:chExt cx="12192000" cy="35833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3282998-FDCA-3E4A-17B9-71A9613CD53B}"/>
                </a:ext>
              </a:extLst>
            </p:cNvPr>
            <p:cNvSpPr/>
            <p:nvPr userDrawn="1"/>
          </p:nvSpPr>
          <p:spPr>
            <a:xfrm>
              <a:off x="0" y="0"/>
              <a:ext cx="12188952" cy="356616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F5F51B-B633-C24F-0677-105E1DC762D4}"/>
                </a:ext>
              </a:extLst>
            </p:cNvPr>
            <p:cNvSpPr/>
            <p:nvPr userDrawn="1"/>
          </p:nvSpPr>
          <p:spPr>
            <a:xfrm>
              <a:off x="4062984" y="0"/>
              <a:ext cx="8129016" cy="35661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9E1C23-7A0E-BC9A-1437-B86CB70F56EC}"/>
                </a:ext>
              </a:extLst>
            </p:cNvPr>
            <p:cNvSpPr txBox="1"/>
            <p:nvPr userDrawn="1"/>
          </p:nvSpPr>
          <p:spPr>
            <a:xfrm>
              <a:off x="8190271" y="-1715"/>
              <a:ext cx="3305769" cy="35661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/>
              <a:r>
                <a:rPr lang="en-US" sz="1200" b="1" spc="-20" baseline="0" dirty="0">
                  <a:solidFill>
                    <a:schemeClr val="tx1"/>
                  </a:solidFill>
                </a:rPr>
                <a:t>Adult Renal Support </a:t>
              </a:r>
              <a:r>
                <a:rPr lang="en-US" sz="1200" b="0" spc="-20" baseline="0" dirty="0">
                  <a:solidFill>
                    <a:schemeClr val="tx1"/>
                  </a:solidFill>
                </a:rPr>
                <a:t>Specialized Nutrition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409461B-9180-4166-7DF4-C86DBAEB1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60" y="1050282"/>
            <a:ext cx="2650602" cy="555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157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17353-3AF0-7FCE-5BD3-327A88103842}"/>
              </a:ext>
            </a:extLst>
          </p:cNvPr>
          <p:cNvSpPr/>
          <p:nvPr userDrawn="1"/>
        </p:nvSpPr>
        <p:spPr>
          <a:xfrm>
            <a:off x="0" y="5166360"/>
            <a:ext cx="12188952" cy="16916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F04C9-D23E-6B42-866E-367609034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12BEAD-44CF-2E40-63F6-7F6ECEFA7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530" y="504826"/>
            <a:ext cx="7479370" cy="2466013"/>
          </a:xfrm>
        </p:spPr>
        <p:txBody>
          <a:bodyPr anchor="b"/>
          <a:lstStyle>
            <a:lvl1pPr algn="l">
              <a:lnSpc>
                <a:spcPts val="54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C1ECB9D-2D86-7879-D927-C92B4F064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531" y="3768294"/>
            <a:ext cx="5648480" cy="748289"/>
          </a:xfrm>
        </p:spPr>
        <p:txBody>
          <a:bodyPr/>
          <a:lstStyle>
            <a:lvl1pPr marL="0" indent="0" algn="l">
              <a:lnSpc>
                <a:spcPts val="2800"/>
              </a:lnSpc>
              <a:buNone/>
              <a:defRPr sz="2600" b="1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CA8737-F269-E3B8-0FFB-4939F7231B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4005" y="3122826"/>
            <a:ext cx="1656994" cy="18648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B173843-F43A-A78A-0C13-7A8D0C32B4DA}"/>
              </a:ext>
            </a:extLst>
          </p:cNvPr>
          <p:cNvGrpSpPr/>
          <p:nvPr userDrawn="1"/>
        </p:nvGrpSpPr>
        <p:grpSpPr>
          <a:xfrm>
            <a:off x="0" y="-1714"/>
            <a:ext cx="12192000" cy="358331"/>
            <a:chOff x="0" y="-1715"/>
            <a:chExt cx="12192000" cy="35833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A1E7746-3798-5B0A-821A-4C6E072558D7}"/>
                </a:ext>
              </a:extLst>
            </p:cNvPr>
            <p:cNvSpPr/>
            <p:nvPr userDrawn="1"/>
          </p:nvSpPr>
          <p:spPr>
            <a:xfrm>
              <a:off x="0" y="0"/>
              <a:ext cx="12188952" cy="356616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BDBEE3-8C51-A32F-8354-C0DB3A09D2E4}"/>
                </a:ext>
              </a:extLst>
            </p:cNvPr>
            <p:cNvSpPr/>
            <p:nvPr userDrawn="1"/>
          </p:nvSpPr>
          <p:spPr>
            <a:xfrm>
              <a:off x="4062984" y="0"/>
              <a:ext cx="8129016" cy="35661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B42EAD-CE83-E65D-D443-9D613B998BD7}"/>
                </a:ext>
              </a:extLst>
            </p:cNvPr>
            <p:cNvSpPr txBox="1"/>
            <p:nvPr userDrawn="1"/>
          </p:nvSpPr>
          <p:spPr>
            <a:xfrm>
              <a:off x="8190271" y="-1715"/>
              <a:ext cx="3305769" cy="35661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/>
              <a:r>
                <a:rPr lang="en-US" sz="1200" b="1" spc="-20" baseline="0" dirty="0">
                  <a:solidFill>
                    <a:schemeClr val="tx1"/>
                  </a:solidFill>
                </a:rPr>
                <a:t>Adult Renal Support </a:t>
              </a:r>
              <a:r>
                <a:rPr lang="en-US" sz="1200" b="0" spc="-20" baseline="0" dirty="0">
                  <a:solidFill>
                    <a:schemeClr val="tx1"/>
                  </a:solidFill>
                </a:rPr>
                <a:t>Specialized Nutrition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DE6CCC-B764-630C-B44B-57D494905011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14224"/>
            <a:ext cx="3593592" cy="483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786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266B2-075B-4847-9A2D-0B675A3C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2342D-B482-324B-8C63-60DD3D98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18424-4A29-644E-B984-2CB1F94D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E1BF65D-E244-74EA-9002-0953E085F7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038" y="1618265"/>
            <a:ext cx="5181598" cy="4351338"/>
          </a:xfrm>
        </p:spPr>
        <p:txBody>
          <a:bodyPr/>
          <a:lstStyle>
            <a:lvl1pPr marL="228594" indent="-228594">
              <a:lnSpc>
                <a:spcPts val="2600"/>
              </a:lnSpc>
              <a:buFont typeface="Arial" panose="020B0604020202020204" pitchFamily="34" charset="0"/>
              <a:buChar char="•"/>
              <a:defRPr sz="2100"/>
            </a:lvl1pPr>
            <a:lvl2pPr marL="457189" indent="-228594">
              <a:buFont typeface="System Font Regular"/>
              <a:buChar char="–"/>
              <a:defRPr/>
            </a:lvl2pPr>
            <a:lvl3pPr marL="685783" indent="-228594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3E5010-B8A6-26F8-6E25-472ACF02B1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83968" y="1618264"/>
            <a:ext cx="5434932" cy="4351338"/>
          </a:xfrm>
        </p:spPr>
        <p:txBody>
          <a:bodyPr/>
          <a:lstStyle>
            <a:lvl1pPr marL="228594" indent="-228594">
              <a:lnSpc>
                <a:spcPts val="2600"/>
              </a:lnSpc>
              <a:buFont typeface="Arial" panose="020B0604020202020204" pitchFamily="34" charset="0"/>
              <a:buChar char="•"/>
              <a:defRPr sz="2100"/>
            </a:lvl1pPr>
            <a:lvl2pPr marL="457189" indent="-228594">
              <a:buFont typeface="System Font Regular"/>
              <a:buChar char="–"/>
              <a:defRPr/>
            </a:lvl2pPr>
            <a:lvl3pPr marL="685783" indent="-228594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2DE57A38-E459-F1B1-9C08-0E5A139DA8B6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3382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266B2-075B-4847-9A2D-0B675A3C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DA4AB-013C-134C-A5F8-76B32A3CB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2342D-B482-324B-8C63-60DD3D98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18424-4A29-644E-B984-2CB1F94D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1714E71F-79EB-B0F2-8076-9EEE0718445E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0772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266B2-075B-4847-9A2D-0B675A3C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2342D-B482-324B-8C63-60DD3D98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18424-4A29-644E-B984-2CB1F94D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B9CB63-6DF3-C9FC-7412-6BC98CFF0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038" y="2002971"/>
            <a:ext cx="10869862" cy="39666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82586E8-FF11-E9FC-2938-751C23E36C5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9038" y="1618265"/>
            <a:ext cx="10869862" cy="384706"/>
          </a:xfrm>
        </p:spPr>
        <p:txBody>
          <a:bodyPr anchor="t"/>
          <a:lstStyle>
            <a:lvl1pPr marL="0" indent="0">
              <a:buNone/>
              <a:defRPr sz="1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6C6255B9-507C-9A92-34A0-4B7A66EBF3C2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134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517353-3AF0-7FCE-5BD3-327A88103842}"/>
              </a:ext>
            </a:extLst>
          </p:cNvPr>
          <p:cNvSpPr/>
          <p:nvPr userDrawn="1"/>
        </p:nvSpPr>
        <p:spPr>
          <a:xfrm>
            <a:off x="0" y="5166360"/>
            <a:ext cx="12188952" cy="16916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808C1B-32C9-58A3-F45F-AF98FD2BBCB6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solidFill>
            <a:srgbClr val="336987"/>
          </a:solidFill>
          <a:ln>
            <a:solidFill>
              <a:srgbClr val="3369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855473-860D-8468-27B7-60D6FB13500B}"/>
              </a:ext>
            </a:extLst>
          </p:cNvPr>
          <p:cNvSpPr/>
          <p:nvPr userDrawn="1"/>
        </p:nvSpPr>
        <p:spPr>
          <a:xfrm>
            <a:off x="0" y="356616"/>
            <a:ext cx="12188952" cy="480974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F04C9-D23E-6B42-866E-367609034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12BEAD-44CF-2E40-63F6-7F6ECEFA7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530" y="504826"/>
            <a:ext cx="7479370" cy="2466013"/>
          </a:xfrm>
        </p:spPr>
        <p:txBody>
          <a:bodyPr anchor="b"/>
          <a:lstStyle>
            <a:lvl1pPr algn="l">
              <a:lnSpc>
                <a:spcPts val="54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32506F0-8948-7F8B-5478-25D042DCE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530" y="3768294"/>
            <a:ext cx="7479370" cy="748289"/>
          </a:xfrm>
        </p:spPr>
        <p:txBody>
          <a:bodyPr/>
          <a:lstStyle>
            <a:lvl1pPr marL="0" indent="0" algn="l">
              <a:lnSpc>
                <a:spcPts val="28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48745B-B8C3-9D41-6A8A-1EEA3C18F7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197" y="1535230"/>
            <a:ext cx="2475626" cy="287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828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1AE7F-C3EB-7447-BE01-8D0E6A39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6CBEE-9427-F94A-97A5-564BE6BB2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EE88F4-3916-3640-A5A2-FF0BEE1D6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E48AB28-ADFA-B8CD-0919-D314500C91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9038" y="1618264"/>
            <a:ext cx="51815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1121DD8-573D-4DC1-EEAB-D185E9837C8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83970" y="1618264"/>
            <a:ext cx="543493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CB9943C9-38FC-B73C-DDE8-437566948223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8647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56090B-002F-B348-B646-B38DAF51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1BACF2-B2A7-7449-B15D-1490EE515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2EAA0F3-E0B0-38FC-3A98-083591BAC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2FBFB2-81BA-932F-94F0-3F81121E217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9038" y="2002971"/>
            <a:ext cx="5181599" cy="3966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53F58-7195-2FE1-68A1-6A6D83312CC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83970" y="2002971"/>
            <a:ext cx="5434931" cy="3966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FF131C3-4E76-FD0E-FDC2-6D0306EAB0B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9038" y="1618265"/>
            <a:ext cx="5181598" cy="384706"/>
          </a:xfrm>
        </p:spPr>
        <p:txBody>
          <a:bodyPr anchor="t"/>
          <a:lstStyle>
            <a:lvl1pPr marL="0" indent="0">
              <a:buNone/>
              <a:defRPr sz="1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E60639B-7036-7941-0C79-4B21DB97676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083970" y="1618265"/>
            <a:ext cx="5434930" cy="384706"/>
          </a:xfrm>
        </p:spPr>
        <p:txBody>
          <a:bodyPr anchor="t"/>
          <a:lstStyle>
            <a:lvl1pPr marL="0" indent="0">
              <a:buNone/>
              <a:defRPr sz="1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hlinkClick r:id="rId2" action="ppaction://hlinksldjump"/>
            <a:extLst>
              <a:ext uri="{FF2B5EF4-FFF2-40B4-BE49-F238E27FC236}">
                <a16:creationId xmlns:a16="http://schemas.microsoft.com/office/drawing/2014/main" id="{870EEF1C-A723-92E4-EE02-1DF8F149E69C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829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head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C6A45D-9786-6D24-C786-430CA6FFFC77}"/>
              </a:ext>
            </a:extLst>
          </p:cNvPr>
          <p:cNvSpPr/>
          <p:nvPr userDrawn="1"/>
        </p:nvSpPr>
        <p:spPr>
          <a:xfrm>
            <a:off x="6083970" y="1618264"/>
            <a:ext cx="5434930" cy="4351338"/>
          </a:xfrm>
          <a:prstGeom prst="rect">
            <a:avLst/>
          </a:prstGeom>
          <a:solidFill>
            <a:srgbClr val="FFF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56090B-002F-B348-B646-B38DAF51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1BACF2-B2A7-7449-B15D-1490EE515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2EAA0F3-E0B0-38FC-3A98-083591BAC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2FBFB2-81BA-932F-94F0-3F81121E217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9038" y="2002971"/>
            <a:ext cx="5181599" cy="3966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53F58-7195-2FE1-68A1-6A6D83312CC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56226" y="2371698"/>
            <a:ext cx="4696682" cy="3225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FF131C3-4E76-FD0E-FDC2-6D0306EAB0B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9038" y="1618265"/>
            <a:ext cx="5181598" cy="384706"/>
          </a:xfrm>
        </p:spPr>
        <p:txBody>
          <a:bodyPr anchor="t"/>
          <a:lstStyle>
            <a:lvl1pPr marL="0" indent="0">
              <a:buNone/>
              <a:defRPr sz="1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E60639B-7036-7941-0C79-4B21DB97676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456226" y="1986993"/>
            <a:ext cx="4696683" cy="384706"/>
          </a:xfrm>
        </p:spPr>
        <p:txBody>
          <a:bodyPr anchor="t"/>
          <a:lstStyle>
            <a:lvl1pPr marL="0" indent="0">
              <a:buNone/>
              <a:defRPr sz="1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hlinkClick r:id="rId2" action="ppaction://hlinksldjump"/>
            <a:extLst>
              <a:ext uri="{FF2B5EF4-FFF2-40B4-BE49-F238E27FC236}">
                <a16:creationId xmlns:a16="http://schemas.microsoft.com/office/drawing/2014/main" id="{9EA4CE5E-49B9-9582-E6BF-0ED3223B1C44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3362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21B63658-9C6A-7DFD-EEDA-0389A1C5BE1B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104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BFB1A5-828E-DA93-20DA-44DC5E6927FF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F6FB67-A34D-44A1-3996-5BE3A4136144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85AA4D-228E-A07A-7F60-E27DB8F7B796}"/>
              </a:ext>
            </a:extLst>
          </p:cNvPr>
          <p:cNvSpPr/>
          <p:nvPr userDrawn="1"/>
        </p:nvSpPr>
        <p:spPr>
          <a:xfrm>
            <a:off x="10364970" y="0"/>
            <a:ext cx="1827030" cy="356616"/>
          </a:xfrm>
          <a:prstGeom prst="rect">
            <a:avLst/>
          </a:prstGeom>
          <a:solidFill>
            <a:srgbClr val="F9A01B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36153C2-844B-C69C-981D-DA2A7B2758D4}"/>
              </a:ext>
            </a:extLst>
          </p:cNvPr>
          <p:cNvSpPr txBox="1">
            <a:spLocks/>
          </p:cNvSpPr>
          <p:nvPr userDrawn="1"/>
        </p:nvSpPr>
        <p:spPr>
          <a:xfrm>
            <a:off x="593333" y="-1267"/>
            <a:ext cx="109517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u="sng" dirty="0"/>
              <a:t>Why Kate Farms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1655D9A-EB80-1481-4837-90EFD2AED694}"/>
              </a:ext>
            </a:extLst>
          </p:cNvPr>
          <p:cNvSpPr txBox="1">
            <a:spLocks/>
          </p:cNvSpPr>
          <p:nvPr userDrawn="1"/>
        </p:nvSpPr>
        <p:spPr>
          <a:xfrm>
            <a:off x="1821734" y="-1267"/>
            <a:ext cx="131591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dirty="0">
                <a:solidFill>
                  <a:schemeClr val="bg1"/>
                </a:solidFill>
              </a:rPr>
              <a:t>Plant-based formulas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CAAE15-E6D8-EB8F-346C-02CF90A61777}"/>
              </a:ext>
            </a:extLst>
          </p:cNvPr>
          <p:cNvSpPr txBox="1">
            <a:spLocks/>
          </p:cNvSpPr>
          <p:nvPr userDrawn="1"/>
        </p:nvSpPr>
        <p:spPr>
          <a:xfrm>
            <a:off x="3270873" y="-1267"/>
            <a:ext cx="177783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Science-backed formulations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8C12567-CEC8-7DB8-A919-0259C0041F28}"/>
              </a:ext>
            </a:extLst>
          </p:cNvPr>
          <p:cNvSpPr txBox="1">
            <a:spLocks/>
          </p:cNvSpPr>
          <p:nvPr userDrawn="1"/>
        </p:nvSpPr>
        <p:spPr>
          <a:xfrm>
            <a:off x="9221615" y="-1267"/>
            <a:ext cx="65267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Summary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F73450-A29B-D2D8-88F3-44A3F58A17D3}"/>
              </a:ext>
            </a:extLst>
          </p:cNvPr>
          <p:cNvSpPr txBox="1"/>
          <p:nvPr userDrawn="1"/>
        </p:nvSpPr>
        <p:spPr>
          <a:xfrm>
            <a:off x="10364970" y="-11142"/>
            <a:ext cx="1827029" cy="356617"/>
          </a:xfrm>
          <a:prstGeom prst="rect">
            <a:avLst/>
          </a:prstGeom>
          <a:solidFill>
            <a:srgbClr val="FF9200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00" b="1" spc="-20" baseline="0" dirty="0">
                <a:solidFill>
                  <a:schemeClr val="tx1"/>
                </a:solidFill>
              </a:rPr>
              <a:t>Adult Renal Support </a:t>
            </a:r>
            <a:br>
              <a:rPr lang="en-US" sz="1100" b="1" spc="-20" baseline="0" dirty="0">
                <a:solidFill>
                  <a:schemeClr val="tx1"/>
                </a:solidFill>
              </a:rPr>
            </a:br>
            <a:r>
              <a:rPr lang="en-US" sz="1100" b="0" spc="-20" baseline="0" dirty="0">
                <a:solidFill>
                  <a:schemeClr val="tx1"/>
                </a:solidFill>
              </a:rPr>
              <a:t>Specialized Nutrition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A0256FC-4532-CB44-4295-6216E6AF56EB}"/>
              </a:ext>
            </a:extLst>
          </p:cNvPr>
          <p:cNvSpPr txBox="1">
            <a:spLocks/>
          </p:cNvSpPr>
          <p:nvPr userDrawn="1"/>
        </p:nvSpPr>
        <p:spPr>
          <a:xfrm>
            <a:off x="5181929" y="-1267"/>
            <a:ext cx="141469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Clinically demonstrated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D9E4E18-7A93-0492-E87F-C55DB76E3EC4}"/>
              </a:ext>
            </a:extLst>
          </p:cNvPr>
          <p:cNvSpPr txBox="1">
            <a:spLocks/>
          </p:cNvSpPr>
          <p:nvPr userDrawn="1"/>
        </p:nvSpPr>
        <p:spPr>
          <a:xfrm>
            <a:off x="6729845" y="-1267"/>
            <a:ext cx="1161049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Sustainable future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A42C54D-EE81-5178-6C8A-9BFB46C1AAA7}"/>
              </a:ext>
            </a:extLst>
          </p:cNvPr>
          <p:cNvSpPr txBox="1">
            <a:spLocks/>
          </p:cNvSpPr>
          <p:nvPr userDrawn="1"/>
        </p:nvSpPr>
        <p:spPr>
          <a:xfrm>
            <a:off x="8024119" y="-1267"/>
            <a:ext cx="106427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Easily accessible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AB30B4C-4A4D-A1A0-A97D-A2FD12E925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24385"/>
            <a:ext cx="1201534" cy="273871"/>
          </a:xfrm>
          <a:prstGeom prst="rect">
            <a:avLst/>
          </a:prstGeom>
        </p:spPr>
      </p:pic>
      <p:pic>
        <p:nvPicPr>
          <p:cNvPr id="23" name="Graphic 22" descr="Home with solid fill">
            <a:extLst>
              <a:ext uri="{FF2B5EF4-FFF2-40B4-BE49-F238E27FC236}">
                <a16:creationId xmlns:a16="http://schemas.microsoft.com/office/drawing/2014/main" id="{774C4CEE-19B6-19AB-1547-6AC436FCD1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061" y="6386366"/>
            <a:ext cx="366063" cy="366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56B0134-3E52-5746-88B6-B21C40014997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466D9F-D884-044B-B940-BCB130FA375D}"/>
              </a:ext>
            </a:extLst>
          </p:cNvPr>
          <p:cNvSpPr txBox="1"/>
          <p:nvPr userDrawn="1"/>
        </p:nvSpPr>
        <p:spPr>
          <a:xfrm>
            <a:off x="4060371" y="228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4" name="Rectangle 23">
            <a:hlinkClick r:id="rId5" action="ppaction://hlinksldjump"/>
            <a:extLst>
              <a:ext uri="{FF2B5EF4-FFF2-40B4-BE49-F238E27FC236}">
                <a16:creationId xmlns:a16="http://schemas.microsoft.com/office/drawing/2014/main" id="{BB7ED91C-AC97-4748-8F19-E85801BB13FF}"/>
              </a:ext>
            </a:extLst>
          </p:cNvPr>
          <p:cNvSpPr/>
          <p:nvPr userDrawn="1"/>
        </p:nvSpPr>
        <p:spPr>
          <a:xfrm>
            <a:off x="515566" y="71926"/>
            <a:ext cx="1179577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hlinkClick r:id="" action="ppaction://noaction"/>
            <a:extLst>
              <a:ext uri="{FF2B5EF4-FFF2-40B4-BE49-F238E27FC236}">
                <a16:creationId xmlns:a16="http://schemas.microsoft.com/office/drawing/2014/main" id="{0567CCDF-40CC-FD41-8A64-96C185FBBCD1}"/>
              </a:ext>
            </a:extLst>
          </p:cNvPr>
          <p:cNvSpPr/>
          <p:nvPr userDrawn="1"/>
        </p:nvSpPr>
        <p:spPr>
          <a:xfrm>
            <a:off x="1828798" y="71926"/>
            <a:ext cx="12801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hlinkClick r:id="" action="ppaction://noaction"/>
            <a:extLst>
              <a:ext uri="{FF2B5EF4-FFF2-40B4-BE49-F238E27FC236}">
                <a16:creationId xmlns:a16="http://schemas.microsoft.com/office/drawing/2014/main" id="{602889B5-7EB5-124C-9F16-56258414C4EC}"/>
              </a:ext>
            </a:extLst>
          </p:cNvPr>
          <p:cNvSpPr/>
          <p:nvPr userDrawn="1"/>
        </p:nvSpPr>
        <p:spPr>
          <a:xfrm>
            <a:off x="3291838" y="71926"/>
            <a:ext cx="17373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hlinkClick r:id="" action="ppaction://noaction"/>
            <a:extLst>
              <a:ext uri="{FF2B5EF4-FFF2-40B4-BE49-F238E27FC236}">
                <a16:creationId xmlns:a16="http://schemas.microsoft.com/office/drawing/2014/main" id="{A6AB7D81-346C-C148-9328-DAC1DFF3469B}"/>
              </a:ext>
            </a:extLst>
          </p:cNvPr>
          <p:cNvSpPr/>
          <p:nvPr userDrawn="1"/>
        </p:nvSpPr>
        <p:spPr>
          <a:xfrm>
            <a:off x="5157214" y="71926"/>
            <a:ext cx="14630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hlinkClick r:id="" action="ppaction://noaction"/>
            <a:extLst>
              <a:ext uri="{FF2B5EF4-FFF2-40B4-BE49-F238E27FC236}">
                <a16:creationId xmlns:a16="http://schemas.microsoft.com/office/drawing/2014/main" id="{89C08529-28F1-344D-9487-4CB665693813}"/>
              </a:ext>
            </a:extLst>
          </p:cNvPr>
          <p:cNvSpPr/>
          <p:nvPr userDrawn="1"/>
        </p:nvSpPr>
        <p:spPr>
          <a:xfrm>
            <a:off x="6775702" y="71926"/>
            <a:ext cx="10972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hlinkClick r:id="" action="ppaction://noaction"/>
            <a:extLst>
              <a:ext uri="{FF2B5EF4-FFF2-40B4-BE49-F238E27FC236}">
                <a16:creationId xmlns:a16="http://schemas.microsoft.com/office/drawing/2014/main" id="{3E48D87C-79E9-A24B-B573-358EDC38556F}"/>
              </a:ext>
            </a:extLst>
          </p:cNvPr>
          <p:cNvSpPr/>
          <p:nvPr userDrawn="1"/>
        </p:nvSpPr>
        <p:spPr>
          <a:xfrm>
            <a:off x="8055862" y="71926"/>
            <a:ext cx="10058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hlinkClick r:id="" action="ppaction://noaction"/>
            <a:extLst>
              <a:ext uri="{FF2B5EF4-FFF2-40B4-BE49-F238E27FC236}">
                <a16:creationId xmlns:a16="http://schemas.microsoft.com/office/drawing/2014/main" id="{8A7BAB5F-9960-6F47-974F-4B5266C0DE0B}"/>
              </a:ext>
            </a:extLst>
          </p:cNvPr>
          <p:cNvSpPr/>
          <p:nvPr userDrawn="1"/>
        </p:nvSpPr>
        <p:spPr>
          <a:xfrm>
            <a:off x="9226294" y="71926"/>
            <a:ext cx="6400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hlinkClick r:id="" action="ppaction://noaction"/>
            <a:extLst>
              <a:ext uri="{FF2B5EF4-FFF2-40B4-BE49-F238E27FC236}">
                <a16:creationId xmlns:a16="http://schemas.microsoft.com/office/drawing/2014/main" id="{31750BD7-CC8D-F44B-83A3-3821F9B85F6E}"/>
              </a:ext>
            </a:extLst>
          </p:cNvPr>
          <p:cNvSpPr/>
          <p:nvPr userDrawn="1"/>
        </p:nvSpPr>
        <p:spPr>
          <a:xfrm>
            <a:off x="10007513" y="86503"/>
            <a:ext cx="183610" cy="183610"/>
          </a:xfrm>
          <a:prstGeom prst="ellipse">
            <a:avLst/>
          </a:prstGeom>
          <a:solidFill>
            <a:srgbClr val="FF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fontAlgn="auto" hangingPunct="0"/>
            <a:r>
              <a:rPr lang="en-US" kern="0" dirty="0">
                <a:solidFill>
                  <a:srgbClr val="FFFFFF"/>
                </a:solidFill>
                <a:latin typeface="Arial" panose="020B0604020202020204"/>
                <a:sym typeface="Helvetica Neue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0568196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BFB1A5-828E-DA93-20DA-44DC5E6927FF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F6FB67-A34D-44A1-3996-5BE3A4136144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85AA4D-228E-A07A-7F60-E27DB8F7B796}"/>
              </a:ext>
            </a:extLst>
          </p:cNvPr>
          <p:cNvSpPr/>
          <p:nvPr userDrawn="1"/>
        </p:nvSpPr>
        <p:spPr>
          <a:xfrm>
            <a:off x="10364970" y="0"/>
            <a:ext cx="1827030" cy="356616"/>
          </a:xfrm>
          <a:prstGeom prst="rect">
            <a:avLst/>
          </a:prstGeom>
          <a:solidFill>
            <a:srgbClr val="F9A01B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F73450-A29B-D2D8-88F3-44A3F58A17D3}"/>
              </a:ext>
            </a:extLst>
          </p:cNvPr>
          <p:cNvSpPr txBox="1"/>
          <p:nvPr userDrawn="1"/>
        </p:nvSpPr>
        <p:spPr>
          <a:xfrm>
            <a:off x="10364970" y="-11142"/>
            <a:ext cx="1827029" cy="356617"/>
          </a:xfrm>
          <a:prstGeom prst="rect">
            <a:avLst/>
          </a:prstGeom>
          <a:solidFill>
            <a:srgbClr val="FF9200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00" b="1" spc="-20" baseline="0" dirty="0">
                <a:solidFill>
                  <a:schemeClr val="tx1"/>
                </a:solidFill>
              </a:rPr>
              <a:t>Adult Renal Support </a:t>
            </a:r>
            <a:br>
              <a:rPr lang="en-US" sz="1100" b="1" spc="-20" baseline="0" dirty="0">
                <a:solidFill>
                  <a:schemeClr val="tx1"/>
                </a:solidFill>
              </a:rPr>
            </a:br>
            <a:r>
              <a:rPr lang="en-US" sz="1100" b="0" spc="-20" baseline="0" dirty="0">
                <a:solidFill>
                  <a:schemeClr val="tx1"/>
                </a:solidFill>
              </a:rPr>
              <a:t>Specialized Nutrition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AB30B4C-4A4D-A1A0-A97D-A2FD12E925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24385"/>
            <a:ext cx="1201534" cy="2738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DF895B4-F346-784C-8C85-03BF6FCB3FF7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6875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BFB1A5-828E-DA93-20DA-44DC5E6927FF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F6FB67-A34D-44A1-3996-5BE3A4136144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85AA4D-228E-A07A-7F60-E27DB8F7B796}"/>
              </a:ext>
            </a:extLst>
          </p:cNvPr>
          <p:cNvSpPr/>
          <p:nvPr userDrawn="1"/>
        </p:nvSpPr>
        <p:spPr>
          <a:xfrm>
            <a:off x="10364970" y="0"/>
            <a:ext cx="1827030" cy="356616"/>
          </a:xfrm>
          <a:prstGeom prst="rect">
            <a:avLst/>
          </a:prstGeom>
          <a:solidFill>
            <a:srgbClr val="F9A01B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36153C2-844B-C69C-981D-DA2A7B2758D4}"/>
              </a:ext>
            </a:extLst>
          </p:cNvPr>
          <p:cNvSpPr txBox="1">
            <a:spLocks/>
          </p:cNvSpPr>
          <p:nvPr userDrawn="1"/>
        </p:nvSpPr>
        <p:spPr>
          <a:xfrm>
            <a:off x="593333" y="-1267"/>
            <a:ext cx="109517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Why Kate Farms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1655D9A-EB80-1481-4837-90EFD2AED694}"/>
              </a:ext>
            </a:extLst>
          </p:cNvPr>
          <p:cNvSpPr txBox="1">
            <a:spLocks/>
          </p:cNvSpPr>
          <p:nvPr userDrawn="1"/>
        </p:nvSpPr>
        <p:spPr>
          <a:xfrm>
            <a:off x="1821734" y="-1267"/>
            <a:ext cx="131591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>
                <a:solidFill>
                  <a:schemeClr val="bg1"/>
                </a:solidFill>
              </a:rPr>
              <a:t>Plant-based formulas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CAAE15-E6D8-EB8F-346C-02CF90A61777}"/>
              </a:ext>
            </a:extLst>
          </p:cNvPr>
          <p:cNvSpPr txBox="1">
            <a:spLocks/>
          </p:cNvSpPr>
          <p:nvPr userDrawn="1"/>
        </p:nvSpPr>
        <p:spPr>
          <a:xfrm>
            <a:off x="3270873" y="-1267"/>
            <a:ext cx="177783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1" u="sng" dirty="0"/>
              <a:t>Science-backed formulations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8C12567-CEC8-7DB8-A919-0259C0041F28}"/>
              </a:ext>
            </a:extLst>
          </p:cNvPr>
          <p:cNvSpPr txBox="1">
            <a:spLocks/>
          </p:cNvSpPr>
          <p:nvPr userDrawn="1"/>
        </p:nvSpPr>
        <p:spPr>
          <a:xfrm>
            <a:off x="9221615" y="-1267"/>
            <a:ext cx="65267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Summary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F73450-A29B-D2D8-88F3-44A3F58A17D3}"/>
              </a:ext>
            </a:extLst>
          </p:cNvPr>
          <p:cNvSpPr txBox="1"/>
          <p:nvPr userDrawn="1"/>
        </p:nvSpPr>
        <p:spPr>
          <a:xfrm>
            <a:off x="10364970" y="-11142"/>
            <a:ext cx="1827029" cy="356617"/>
          </a:xfrm>
          <a:prstGeom prst="rect">
            <a:avLst/>
          </a:prstGeom>
          <a:solidFill>
            <a:srgbClr val="FF9200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00" b="1" spc="-20" baseline="0" dirty="0">
                <a:solidFill>
                  <a:schemeClr val="tx1"/>
                </a:solidFill>
              </a:rPr>
              <a:t>Adult Renal Support </a:t>
            </a:r>
            <a:br>
              <a:rPr lang="en-US" sz="1100" b="1" spc="-20" baseline="0" dirty="0">
                <a:solidFill>
                  <a:schemeClr val="tx1"/>
                </a:solidFill>
              </a:rPr>
            </a:br>
            <a:r>
              <a:rPr lang="en-US" sz="1100" b="0" spc="-20" baseline="0" dirty="0">
                <a:solidFill>
                  <a:schemeClr val="tx1"/>
                </a:solidFill>
              </a:rPr>
              <a:t>Specialized Nutrition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A0256FC-4532-CB44-4295-6216E6AF56EB}"/>
              </a:ext>
            </a:extLst>
          </p:cNvPr>
          <p:cNvSpPr txBox="1">
            <a:spLocks/>
          </p:cNvSpPr>
          <p:nvPr userDrawn="1"/>
        </p:nvSpPr>
        <p:spPr>
          <a:xfrm>
            <a:off x="5181929" y="-1267"/>
            <a:ext cx="141469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Clinically demonstrated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D9E4E18-7A93-0492-E87F-C55DB76E3EC4}"/>
              </a:ext>
            </a:extLst>
          </p:cNvPr>
          <p:cNvSpPr txBox="1">
            <a:spLocks/>
          </p:cNvSpPr>
          <p:nvPr userDrawn="1"/>
        </p:nvSpPr>
        <p:spPr>
          <a:xfrm>
            <a:off x="6729845" y="-1267"/>
            <a:ext cx="1161049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Sustainable future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A42C54D-EE81-5178-6C8A-9BFB46C1AAA7}"/>
              </a:ext>
            </a:extLst>
          </p:cNvPr>
          <p:cNvSpPr txBox="1">
            <a:spLocks/>
          </p:cNvSpPr>
          <p:nvPr userDrawn="1"/>
        </p:nvSpPr>
        <p:spPr>
          <a:xfrm>
            <a:off x="8024119" y="-1267"/>
            <a:ext cx="106427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Easily accessible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AB30B4C-4A4D-A1A0-A97D-A2FD12E925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24385"/>
            <a:ext cx="1201534" cy="273871"/>
          </a:xfrm>
          <a:prstGeom prst="rect">
            <a:avLst/>
          </a:prstGeom>
        </p:spPr>
      </p:pic>
      <p:pic>
        <p:nvPicPr>
          <p:cNvPr id="23" name="Graphic 22" descr="Home with solid fill">
            <a:extLst>
              <a:ext uri="{FF2B5EF4-FFF2-40B4-BE49-F238E27FC236}">
                <a16:creationId xmlns:a16="http://schemas.microsoft.com/office/drawing/2014/main" id="{774C4CEE-19B6-19AB-1547-6AC436FCD1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061" y="6386366"/>
            <a:ext cx="366063" cy="366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8A2E66C-3C42-034F-AB7C-39899CC6E615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3DD4EF-C849-B540-8D06-CCB18D679074}"/>
              </a:ext>
            </a:extLst>
          </p:cNvPr>
          <p:cNvSpPr txBox="1"/>
          <p:nvPr userDrawn="1"/>
        </p:nvSpPr>
        <p:spPr>
          <a:xfrm>
            <a:off x="4060371" y="228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4" name="Rectangle 23">
            <a:hlinkClick r:id="rId5" action="ppaction://hlinksldjump"/>
            <a:extLst>
              <a:ext uri="{FF2B5EF4-FFF2-40B4-BE49-F238E27FC236}">
                <a16:creationId xmlns:a16="http://schemas.microsoft.com/office/drawing/2014/main" id="{F48745CF-1C58-6948-98BA-F64D0F69C9B1}"/>
              </a:ext>
            </a:extLst>
          </p:cNvPr>
          <p:cNvSpPr/>
          <p:nvPr userDrawn="1"/>
        </p:nvSpPr>
        <p:spPr>
          <a:xfrm>
            <a:off x="515566" y="71926"/>
            <a:ext cx="1179577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hlinkClick r:id="" action="ppaction://noaction"/>
            <a:extLst>
              <a:ext uri="{FF2B5EF4-FFF2-40B4-BE49-F238E27FC236}">
                <a16:creationId xmlns:a16="http://schemas.microsoft.com/office/drawing/2014/main" id="{32DD39F4-35A5-3943-82BF-9543CB77066F}"/>
              </a:ext>
            </a:extLst>
          </p:cNvPr>
          <p:cNvSpPr/>
          <p:nvPr userDrawn="1"/>
        </p:nvSpPr>
        <p:spPr>
          <a:xfrm>
            <a:off x="1828798" y="71926"/>
            <a:ext cx="12801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hlinkClick r:id="" action="ppaction://noaction"/>
            <a:extLst>
              <a:ext uri="{FF2B5EF4-FFF2-40B4-BE49-F238E27FC236}">
                <a16:creationId xmlns:a16="http://schemas.microsoft.com/office/drawing/2014/main" id="{C6F14D0C-55E5-E243-9AB9-A891904211C7}"/>
              </a:ext>
            </a:extLst>
          </p:cNvPr>
          <p:cNvSpPr/>
          <p:nvPr userDrawn="1"/>
        </p:nvSpPr>
        <p:spPr>
          <a:xfrm>
            <a:off x="3291838" y="71926"/>
            <a:ext cx="17373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hlinkClick r:id="" action="ppaction://noaction"/>
            <a:extLst>
              <a:ext uri="{FF2B5EF4-FFF2-40B4-BE49-F238E27FC236}">
                <a16:creationId xmlns:a16="http://schemas.microsoft.com/office/drawing/2014/main" id="{99D2F8C0-2031-3A43-BE3A-0EE0EE0898BA}"/>
              </a:ext>
            </a:extLst>
          </p:cNvPr>
          <p:cNvSpPr/>
          <p:nvPr userDrawn="1"/>
        </p:nvSpPr>
        <p:spPr>
          <a:xfrm>
            <a:off x="5157214" y="71926"/>
            <a:ext cx="14630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hlinkClick r:id="" action="ppaction://noaction"/>
            <a:extLst>
              <a:ext uri="{FF2B5EF4-FFF2-40B4-BE49-F238E27FC236}">
                <a16:creationId xmlns:a16="http://schemas.microsoft.com/office/drawing/2014/main" id="{E97E555E-D96D-214D-9714-E70CB1DA25E3}"/>
              </a:ext>
            </a:extLst>
          </p:cNvPr>
          <p:cNvSpPr/>
          <p:nvPr userDrawn="1"/>
        </p:nvSpPr>
        <p:spPr>
          <a:xfrm>
            <a:off x="6775702" y="71926"/>
            <a:ext cx="10972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hlinkClick r:id="" action="ppaction://noaction"/>
            <a:extLst>
              <a:ext uri="{FF2B5EF4-FFF2-40B4-BE49-F238E27FC236}">
                <a16:creationId xmlns:a16="http://schemas.microsoft.com/office/drawing/2014/main" id="{BBEC8AA7-B962-E141-A668-FAAD77F0A10A}"/>
              </a:ext>
            </a:extLst>
          </p:cNvPr>
          <p:cNvSpPr/>
          <p:nvPr userDrawn="1"/>
        </p:nvSpPr>
        <p:spPr>
          <a:xfrm>
            <a:off x="8055862" y="71926"/>
            <a:ext cx="10058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hlinkClick r:id="" action="ppaction://noaction"/>
            <a:extLst>
              <a:ext uri="{FF2B5EF4-FFF2-40B4-BE49-F238E27FC236}">
                <a16:creationId xmlns:a16="http://schemas.microsoft.com/office/drawing/2014/main" id="{3A7F6A92-A52D-EA40-9790-2768E00D5E4C}"/>
              </a:ext>
            </a:extLst>
          </p:cNvPr>
          <p:cNvSpPr/>
          <p:nvPr userDrawn="1"/>
        </p:nvSpPr>
        <p:spPr>
          <a:xfrm>
            <a:off x="9226294" y="71926"/>
            <a:ext cx="6400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hlinkClick r:id="" action="ppaction://noaction"/>
            <a:extLst>
              <a:ext uri="{FF2B5EF4-FFF2-40B4-BE49-F238E27FC236}">
                <a16:creationId xmlns:a16="http://schemas.microsoft.com/office/drawing/2014/main" id="{0C04D812-3646-C545-89D0-8F38F2CEEDA5}"/>
              </a:ext>
            </a:extLst>
          </p:cNvPr>
          <p:cNvSpPr/>
          <p:nvPr userDrawn="1"/>
        </p:nvSpPr>
        <p:spPr>
          <a:xfrm>
            <a:off x="10007513" y="86503"/>
            <a:ext cx="183610" cy="183610"/>
          </a:xfrm>
          <a:prstGeom prst="ellipse">
            <a:avLst/>
          </a:prstGeom>
          <a:solidFill>
            <a:srgbClr val="FF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fontAlgn="auto" hangingPunct="0"/>
            <a:r>
              <a:rPr lang="en-US" kern="0" dirty="0">
                <a:solidFill>
                  <a:srgbClr val="FFFFFF"/>
                </a:solidFill>
                <a:latin typeface="Arial" panose="020B0604020202020204"/>
                <a:sym typeface="Helvetica Neue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3549767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BFB1A5-828E-DA93-20DA-44DC5E6927FF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F6FB67-A34D-44A1-3996-5BE3A4136144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85AA4D-228E-A07A-7F60-E27DB8F7B796}"/>
              </a:ext>
            </a:extLst>
          </p:cNvPr>
          <p:cNvSpPr/>
          <p:nvPr userDrawn="1"/>
        </p:nvSpPr>
        <p:spPr>
          <a:xfrm>
            <a:off x="10364970" y="0"/>
            <a:ext cx="1827030" cy="356616"/>
          </a:xfrm>
          <a:prstGeom prst="rect">
            <a:avLst/>
          </a:prstGeom>
          <a:solidFill>
            <a:srgbClr val="F9A01B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F73450-A29B-D2D8-88F3-44A3F58A17D3}"/>
              </a:ext>
            </a:extLst>
          </p:cNvPr>
          <p:cNvSpPr txBox="1"/>
          <p:nvPr userDrawn="1"/>
        </p:nvSpPr>
        <p:spPr>
          <a:xfrm>
            <a:off x="10364970" y="-11142"/>
            <a:ext cx="1827029" cy="356617"/>
          </a:xfrm>
          <a:prstGeom prst="rect">
            <a:avLst/>
          </a:prstGeom>
          <a:solidFill>
            <a:srgbClr val="FF9200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00" b="1" spc="-20" baseline="0" dirty="0">
                <a:solidFill>
                  <a:schemeClr val="tx1"/>
                </a:solidFill>
              </a:rPr>
              <a:t>Adult Renal Support </a:t>
            </a:r>
            <a:br>
              <a:rPr lang="en-US" sz="1100" b="1" spc="-20" baseline="0" dirty="0">
                <a:solidFill>
                  <a:schemeClr val="tx1"/>
                </a:solidFill>
              </a:rPr>
            </a:br>
            <a:r>
              <a:rPr lang="en-US" sz="1100" b="0" spc="-20" baseline="0" dirty="0">
                <a:solidFill>
                  <a:schemeClr val="tx1"/>
                </a:solidFill>
              </a:rPr>
              <a:t>Specialized Nutrition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AB30B4C-4A4D-A1A0-A97D-A2FD12E925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24385"/>
            <a:ext cx="1201534" cy="273871"/>
          </a:xfrm>
          <a:prstGeom prst="rect">
            <a:avLst/>
          </a:prstGeom>
        </p:spPr>
      </p:pic>
      <p:pic>
        <p:nvPicPr>
          <p:cNvPr id="23" name="Graphic 22" descr="Home with solid fill">
            <a:extLst>
              <a:ext uri="{FF2B5EF4-FFF2-40B4-BE49-F238E27FC236}">
                <a16:creationId xmlns:a16="http://schemas.microsoft.com/office/drawing/2014/main" id="{774C4CEE-19B6-19AB-1547-6AC436FCD1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061" y="6386366"/>
            <a:ext cx="366063" cy="366063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E57E193-2626-D2E5-1994-45F2555CE178}"/>
              </a:ext>
            </a:extLst>
          </p:cNvPr>
          <p:cNvSpPr txBox="1">
            <a:spLocks/>
          </p:cNvSpPr>
          <p:nvPr userDrawn="1"/>
        </p:nvSpPr>
        <p:spPr>
          <a:xfrm>
            <a:off x="593333" y="-1267"/>
            <a:ext cx="109517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dirty="0"/>
              <a:t>Why Kate Farms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EB57B3B-6797-E769-06DF-99FA155C155F}"/>
              </a:ext>
            </a:extLst>
          </p:cNvPr>
          <p:cNvSpPr txBox="1">
            <a:spLocks/>
          </p:cNvSpPr>
          <p:nvPr userDrawn="1"/>
        </p:nvSpPr>
        <p:spPr>
          <a:xfrm>
            <a:off x="1821734" y="-1267"/>
            <a:ext cx="131591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/>
              <a:t>Plant-based formulas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C9C11E6-CBFD-3FF9-7128-5B0598380243}"/>
              </a:ext>
            </a:extLst>
          </p:cNvPr>
          <p:cNvSpPr txBox="1">
            <a:spLocks/>
          </p:cNvSpPr>
          <p:nvPr userDrawn="1"/>
        </p:nvSpPr>
        <p:spPr>
          <a:xfrm>
            <a:off x="3270873" y="-1267"/>
            <a:ext cx="177783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Science-backed formulations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83FF6C2-1DA7-8EAE-1235-05114DC38CB5}"/>
              </a:ext>
            </a:extLst>
          </p:cNvPr>
          <p:cNvSpPr txBox="1">
            <a:spLocks/>
          </p:cNvSpPr>
          <p:nvPr userDrawn="1"/>
        </p:nvSpPr>
        <p:spPr>
          <a:xfrm>
            <a:off x="9221615" y="-1267"/>
            <a:ext cx="65267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Summary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22CA66B-ACF7-49A3-1B2B-A3AC4445E8CB}"/>
              </a:ext>
            </a:extLst>
          </p:cNvPr>
          <p:cNvSpPr txBox="1">
            <a:spLocks/>
          </p:cNvSpPr>
          <p:nvPr userDrawn="1"/>
        </p:nvSpPr>
        <p:spPr>
          <a:xfrm>
            <a:off x="5115316" y="-1267"/>
            <a:ext cx="154791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1" u="sng" dirty="0"/>
              <a:t>Clinically demonstrated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B2B3679-6B66-7619-C5FF-274053A2C194}"/>
              </a:ext>
            </a:extLst>
          </p:cNvPr>
          <p:cNvSpPr txBox="1">
            <a:spLocks/>
          </p:cNvSpPr>
          <p:nvPr userDrawn="1"/>
        </p:nvSpPr>
        <p:spPr>
          <a:xfrm>
            <a:off x="6729845" y="-1267"/>
            <a:ext cx="1161049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Sustainable future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E18CAA3-7255-F73F-B01C-998C10A548FA}"/>
              </a:ext>
            </a:extLst>
          </p:cNvPr>
          <p:cNvSpPr txBox="1">
            <a:spLocks/>
          </p:cNvSpPr>
          <p:nvPr userDrawn="1"/>
        </p:nvSpPr>
        <p:spPr>
          <a:xfrm>
            <a:off x="8024119" y="-1267"/>
            <a:ext cx="106427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Easily accessible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6F1198-ACAD-7342-8A69-468D0748F7ED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DB6D25-A185-5F4C-9431-BE17DD68E92B}"/>
              </a:ext>
            </a:extLst>
          </p:cNvPr>
          <p:cNvSpPr txBox="1"/>
          <p:nvPr userDrawn="1"/>
        </p:nvSpPr>
        <p:spPr>
          <a:xfrm>
            <a:off x="4060371" y="228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7" name="Rectangle 26">
            <a:hlinkClick r:id="rId5" action="ppaction://hlinksldjump"/>
            <a:extLst>
              <a:ext uri="{FF2B5EF4-FFF2-40B4-BE49-F238E27FC236}">
                <a16:creationId xmlns:a16="http://schemas.microsoft.com/office/drawing/2014/main" id="{E8C605B1-3AA1-7844-B2FE-4A9F5F69B5A4}"/>
              </a:ext>
            </a:extLst>
          </p:cNvPr>
          <p:cNvSpPr/>
          <p:nvPr userDrawn="1"/>
        </p:nvSpPr>
        <p:spPr>
          <a:xfrm>
            <a:off x="515566" y="71926"/>
            <a:ext cx="1179577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hlinkClick r:id="" action="ppaction://noaction"/>
            <a:extLst>
              <a:ext uri="{FF2B5EF4-FFF2-40B4-BE49-F238E27FC236}">
                <a16:creationId xmlns:a16="http://schemas.microsoft.com/office/drawing/2014/main" id="{AE37C70F-2322-3F42-9992-B0FA14E78951}"/>
              </a:ext>
            </a:extLst>
          </p:cNvPr>
          <p:cNvSpPr/>
          <p:nvPr userDrawn="1"/>
        </p:nvSpPr>
        <p:spPr>
          <a:xfrm>
            <a:off x="1828798" y="71926"/>
            <a:ext cx="12801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hlinkClick r:id="" action="ppaction://noaction"/>
            <a:extLst>
              <a:ext uri="{FF2B5EF4-FFF2-40B4-BE49-F238E27FC236}">
                <a16:creationId xmlns:a16="http://schemas.microsoft.com/office/drawing/2014/main" id="{43441DE3-09DA-2F46-B472-9ECCB00E78B2}"/>
              </a:ext>
            </a:extLst>
          </p:cNvPr>
          <p:cNvSpPr/>
          <p:nvPr userDrawn="1"/>
        </p:nvSpPr>
        <p:spPr>
          <a:xfrm>
            <a:off x="3291838" y="71926"/>
            <a:ext cx="17373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hlinkClick r:id="" action="ppaction://noaction"/>
            <a:extLst>
              <a:ext uri="{FF2B5EF4-FFF2-40B4-BE49-F238E27FC236}">
                <a16:creationId xmlns:a16="http://schemas.microsoft.com/office/drawing/2014/main" id="{B361A493-65DA-3440-8FFF-0F78A62FD8A3}"/>
              </a:ext>
            </a:extLst>
          </p:cNvPr>
          <p:cNvSpPr/>
          <p:nvPr userDrawn="1"/>
        </p:nvSpPr>
        <p:spPr>
          <a:xfrm>
            <a:off x="5157214" y="71926"/>
            <a:ext cx="14630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hlinkClick r:id="" action="ppaction://noaction"/>
            <a:extLst>
              <a:ext uri="{FF2B5EF4-FFF2-40B4-BE49-F238E27FC236}">
                <a16:creationId xmlns:a16="http://schemas.microsoft.com/office/drawing/2014/main" id="{B6D11F6F-A7E7-C844-A37E-68FCD7B1C55C}"/>
              </a:ext>
            </a:extLst>
          </p:cNvPr>
          <p:cNvSpPr/>
          <p:nvPr userDrawn="1"/>
        </p:nvSpPr>
        <p:spPr>
          <a:xfrm>
            <a:off x="6775702" y="71926"/>
            <a:ext cx="10972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hlinkClick r:id="" action="ppaction://noaction"/>
            <a:extLst>
              <a:ext uri="{FF2B5EF4-FFF2-40B4-BE49-F238E27FC236}">
                <a16:creationId xmlns:a16="http://schemas.microsoft.com/office/drawing/2014/main" id="{55E22089-C087-E644-B811-D53E439B1D32}"/>
              </a:ext>
            </a:extLst>
          </p:cNvPr>
          <p:cNvSpPr/>
          <p:nvPr userDrawn="1"/>
        </p:nvSpPr>
        <p:spPr>
          <a:xfrm>
            <a:off x="8055862" y="71926"/>
            <a:ext cx="10058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8BCE9BF6-30B8-1141-8CB5-4078C3C6386A}"/>
              </a:ext>
            </a:extLst>
          </p:cNvPr>
          <p:cNvSpPr/>
          <p:nvPr userDrawn="1"/>
        </p:nvSpPr>
        <p:spPr>
          <a:xfrm>
            <a:off x="9226294" y="71926"/>
            <a:ext cx="6400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hlinkClick r:id="" action="ppaction://noaction"/>
            <a:extLst>
              <a:ext uri="{FF2B5EF4-FFF2-40B4-BE49-F238E27FC236}">
                <a16:creationId xmlns:a16="http://schemas.microsoft.com/office/drawing/2014/main" id="{A10581F2-6B8D-A340-B1CB-28836ED9906E}"/>
              </a:ext>
            </a:extLst>
          </p:cNvPr>
          <p:cNvSpPr/>
          <p:nvPr userDrawn="1"/>
        </p:nvSpPr>
        <p:spPr>
          <a:xfrm>
            <a:off x="10007513" y="86503"/>
            <a:ext cx="183610" cy="183610"/>
          </a:xfrm>
          <a:prstGeom prst="ellipse">
            <a:avLst/>
          </a:prstGeom>
          <a:solidFill>
            <a:srgbClr val="FF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fontAlgn="auto" hangingPunct="0"/>
            <a:r>
              <a:rPr lang="en-US" kern="0" dirty="0">
                <a:solidFill>
                  <a:srgbClr val="FFFFFF"/>
                </a:solidFill>
                <a:latin typeface="Arial" panose="020B0604020202020204"/>
                <a:sym typeface="Helvetica Neue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2939362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BFB1A5-828E-DA93-20DA-44DC5E6927FF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F6FB67-A34D-44A1-3996-5BE3A4136144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85AA4D-228E-A07A-7F60-E27DB8F7B796}"/>
              </a:ext>
            </a:extLst>
          </p:cNvPr>
          <p:cNvSpPr/>
          <p:nvPr userDrawn="1"/>
        </p:nvSpPr>
        <p:spPr>
          <a:xfrm>
            <a:off x="10364970" y="0"/>
            <a:ext cx="1827030" cy="356616"/>
          </a:xfrm>
          <a:prstGeom prst="rect">
            <a:avLst/>
          </a:prstGeom>
          <a:solidFill>
            <a:srgbClr val="F9A01B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36153C2-844B-C69C-981D-DA2A7B2758D4}"/>
              </a:ext>
            </a:extLst>
          </p:cNvPr>
          <p:cNvSpPr txBox="1">
            <a:spLocks/>
          </p:cNvSpPr>
          <p:nvPr userDrawn="1"/>
        </p:nvSpPr>
        <p:spPr>
          <a:xfrm>
            <a:off x="593333" y="-1267"/>
            <a:ext cx="109517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Why Kate Farms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1655D9A-EB80-1481-4837-90EFD2AED694}"/>
              </a:ext>
            </a:extLst>
          </p:cNvPr>
          <p:cNvSpPr txBox="1">
            <a:spLocks/>
          </p:cNvSpPr>
          <p:nvPr userDrawn="1"/>
        </p:nvSpPr>
        <p:spPr>
          <a:xfrm>
            <a:off x="1821734" y="-1267"/>
            <a:ext cx="131591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>
                <a:solidFill>
                  <a:schemeClr val="bg1"/>
                </a:solidFill>
              </a:rPr>
              <a:t>Plant-based formulas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CAAE15-E6D8-EB8F-346C-02CF90A61777}"/>
              </a:ext>
            </a:extLst>
          </p:cNvPr>
          <p:cNvSpPr txBox="1">
            <a:spLocks/>
          </p:cNvSpPr>
          <p:nvPr userDrawn="1"/>
        </p:nvSpPr>
        <p:spPr>
          <a:xfrm>
            <a:off x="3270873" y="-1267"/>
            <a:ext cx="177783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Science-backed formulations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8C12567-CEC8-7DB8-A919-0259C0041F28}"/>
              </a:ext>
            </a:extLst>
          </p:cNvPr>
          <p:cNvSpPr txBox="1">
            <a:spLocks/>
          </p:cNvSpPr>
          <p:nvPr userDrawn="1"/>
        </p:nvSpPr>
        <p:spPr>
          <a:xfrm>
            <a:off x="9221615" y="-1267"/>
            <a:ext cx="65267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/>
              <a:t>Summary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F73450-A29B-D2D8-88F3-44A3F58A17D3}"/>
              </a:ext>
            </a:extLst>
          </p:cNvPr>
          <p:cNvSpPr txBox="1"/>
          <p:nvPr userDrawn="1"/>
        </p:nvSpPr>
        <p:spPr>
          <a:xfrm>
            <a:off x="10364970" y="-11142"/>
            <a:ext cx="1827029" cy="356617"/>
          </a:xfrm>
          <a:prstGeom prst="rect">
            <a:avLst/>
          </a:prstGeom>
          <a:solidFill>
            <a:srgbClr val="FF9200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00" b="1" spc="-20" baseline="0" dirty="0">
                <a:solidFill>
                  <a:schemeClr val="tx1"/>
                </a:solidFill>
              </a:rPr>
              <a:t>Adult Renal Support </a:t>
            </a:r>
            <a:br>
              <a:rPr lang="en-US" sz="1100" b="1" spc="-20" baseline="0" dirty="0">
                <a:solidFill>
                  <a:schemeClr val="tx1"/>
                </a:solidFill>
              </a:rPr>
            </a:br>
            <a:r>
              <a:rPr lang="en-US" sz="1100" b="0" spc="-20" baseline="0" dirty="0">
                <a:solidFill>
                  <a:schemeClr val="tx1"/>
                </a:solidFill>
              </a:rPr>
              <a:t>Specialized Nutrition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A0256FC-4532-CB44-4295-6216E6AF56EB}"/>
              </a:ext>
            </a:extLst>
          </p:cNvPr>
          <p:cNvSpPr txBox="1">
            <a:spLocks/>
          </p:cNvSpPr>
          <p:nvPr userDrawn="1"/>
        </p:nvSpPr>
        <p:spPr>
          <a:xfrm>
            <a:off x="5181929" y="-1267"/>
            <a:ext cx="141469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Clinically demonstrated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D9E4E18-7A93-0492-E87F-C55DB76E3EC4}"/>
              </a:ext>
            </a:extLst>
          </p:cNvPr>
          <p:cNvSpPr txBox="1">
            <a:spLocks/>
          </p:cNvSpPr>
          <p:nvPr userDrawn="1"/>
        </p:nvSpPr>
        <p:spPr>
          <a:xfrm>
            <a:off x="6729845" y="-1267"/>
            <a:ext cx="1161049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1" u="sng" dirty="0"/>
              <a:t>Sustainable future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A42C54D-EE81-5178-6C8A-9BFB46C1AAA7}"/>
              </a:ext>
            </a:extLst>
          </p:cNvPr>
          <p:cNvSpPr txBox="1">
            <a:spLocks/>
          </p:cNvSpPr>
          <p:nvPr userDrawn="1"/>
        </p:nvSpPr>
        <p:spPr>
          <a:xfrm>
            <a:off x="8024119" y="-1267"/>
            <a:ext cx="106427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/>
              <a:t>Easily accessible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AB30B4C-4A4D-A1A0-A97D-A2FD12E925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24385"/>
            <a:ext cx="1201534" cy="273871"/>
          </a:xfrm>
          <a:prstGeom prst="rect">
            <a:avLst/>
          </a:prstGeom>
        </p:spPr>
      </p:pic>
      <p:pic>
        <p:nvPicPr>
          <p:cNvPr id="23" name="Graphic 22" descr="Home with solid fill">
            <a:extLst>
              <a:ext uri="{FF2B5EF4-FFF2-40B4-BE49-F238E27FC236}">
                <a16:creationId xmlns:a16="http://schemas.microsoft.com/office/drawing/2014/main" id="{774C4CEE-19B6-19AB-1547-6AC436FCD1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061" y="6386366"/>
            <a:ext cx="366063" cy="366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8DF4F4F-0242-6344-BA95-937EB61E44A4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86CD84-BDB0-B944-A285-8AB19820A19A}"/>
              </a:ext>
            </a:extLst>
          </p:cNvPr>
          <p:cNvSpPr txBox="1"/>
          <p:nvPr userDrawn="1"/>
        </p:nvSpPr>
        <p:spPr>
          <a:xfrm>
            <a:off x="4060371" y="228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4" name="Rectangle 23">
            <a:hlinkClick r:id="rId5" action="ppaction://hlinksldjump"/>
            <a:extLst>
              <a:ext uri="{FF2B5EF4-FFF2-40B4-BE49-F238E27FC236}">
                <a16:creationId xmlns:a16="http://schemas.microsoft.com/office/drawing/2014/main" id="{7B762F79-162B-A24F-8C7E-318FD667AF0A}"/>
              </a:ext>
            </a:extLst>
          </p:cNvPr>
          <p:cNvSpPr/>
          <p:nvPr userDrawn="1"/>
        </p:nvSpPr>
        <p:spPr>
          <a:xfrm>
            <a:off x="515566" y="71926"/>
            <a:ext cx="1179577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hlinkClick r:id="" action="ppaction://noaction"/>
            <a:extLst>
              <a:ext uri="{FF2B5EF4-FFF2-40B4-BE49-F238E27FC236}">
                <a16:creationId xmlns:a16="http://schemas.microsoft.com/office/drawing/2014/main" id="{955D1381-F6B3-9A48-AC4F-DF46533A1D3E}"/>
              </a:ext>
            </a:extLst>
          </p:cNvPr>
          <p:cNvSpPr/>
          <p:nvPr userDrawn="1"/>
        </p:nvSpPr>
        <p:spPr>
          <a:xfrm>
            <a:off x="1828798" y="71926"/>
            <a:ext cx="12801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hlinkClick r:id="" action="ppaction://noaction"/>
            <a:extLst>
              <a:ext uri="{FF2B5EF4-FFF2-40B4-BE49-F238E27FC236}">
                <a16:creationId xmlns:a16="http://schemas.microsoft.com/office/drawing/2014/main" id="{9F4ACAF9-4FE8-8A44-B623-8800B00B6F65}"/>
              </a:ext>
            </a:extLst>
          </p:cNvPr>
          <p:cNvSpPr/>
          <p:nvPr userDrawn="1"/>
        </p:nvSpPr>
        <p:spPr>
          <a:xfrm>
            <a:off x="3291838" y="71926"/>
            <a:ext cx="17373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hlinkClick r:id="" action="ppaction://noaction"/>
            <a:extLst>
              <a:ext uri="{FF2B5EF4-FFF2-40B4-BE49-F238E27FC236}">
                <a16:creationId xmlns:a16="http://schemas.microsoft.com/office/drawing/2014/main" id="{A8D85999-F126-EA47-8272-477809D82345}"/>
              </a:ext>
            </a:extLst>
          </p:cNvPr>
          <p:cNvSpPr/>
          <p:nvPr userDrawn="1"/>
        </p:nvSpPr>
        <p:spPr>
          <a:xfrm>
            <a:off x="5157214" y="71926"/>
            <a:ext cx="14630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hlinkClick r:id="" action="ppaction://noaction"/>
            <a:extLst>
              <a:ext uri="{FF2B5EF4-FFF2-40B4-BE49-F238E27FC236}">
                <a16:creationId xmlns:a16="http://schemas.microsoft.com/office/drawing/2014/main" id="{81728397-7603-B64D-A40E-EA3EE04856C0}"/>
              </a:ext>
            </a:extLst>
          </p:cNvPr>
          <p:cNvSpPr/>
          <p:nvPr userDrawn="1"/>
        </p:nvSpPr>
        <p:spPr>
          <a:xfrm>
            <a:off x="6775702" y="71926"/>
            <a:ext cx="10972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hlinkClick r:id="" action="ppaction://noaction"/>
            <a:extLst>
              <a:ext uri="{FF2B5EF4-FFF2-40B4-BE49-F238E27FC236}">
                <a16:creationId xmlns:a16="http://schemas.microsoft.com/office/drawing/2014/main" id="{3F286431-DA76-8445-A3F2-D3859ECD12C6}"/>
              </a:ext>
            </a:extLst>
          </p:cNvPr>
          <p:cNvSpPr/>
          <p:nvPr userDrawn="1"/>
        </p:nvSpPr>
        <p:spPr>
          <a:xfrm>
            <a:off x="8055862" y="71926"/>
            <a:ext cx="10058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hlinkClick r:id="" action="ppaction://noaction"/>
            <a:extLst>
              <a:ext uri="{FF2B5EF4-FFF2-40B4-BE49-F238E27FC236}">
                <a16:creationId xmlns:a16="http://schemas.microsoft.com/office/drawing/2014/main" id="{44905B9A-2340-6B43-A0AC-D6423E3C6875}"/>
              </a:ext>
            </a:extLst>
          </p:cNvPr>
          <p:cNvSpPr/>
          <p:nvPr userDrawn="1"/>
        </p:nvSpPr>
        <p:spPr>
          <a:xfrm>
            <a:off x="9226294" y="71926"/>
            <a:ext cx="6400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hlinkClick r:id="" action="ppaction://noaction"/>
            <a:extLst>
              <a:ext uri="{FF2B5EF4-FFF2-40B4-BE49-F238E27FC236}">
                <a16:creationId xmlns:a16="http://schemas.microsoft.com/office/drawing/2014/main" id="{7F3DD84E-CF66-8B41-B01E-AE2F12012099}"/>
              </a:ext>
            </a:extLst>
          </p:cNvPr>
          <p:cNvSpPr/>
          <p:nvPr userDrawn="1"/>
        </p:nvSpPr>
        <p:spPr>
          <a:xfrm>
            <a:off x="10007513" y="86503"/>
            <a:ext cx="183610" cy="183610"/>
          </a:xfrm>
          <a:prstGeom prst="ellipse">
            <a:avLst/>
          </a:prstGeom>
          <a:solidFill>
            <a:srgbClr val="FF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fontAlgn="auto" hangingPunct="0"/>
            <a:r>
              <a:rPr lang="en-US" kern="0" dirty="0">
                <a:solidFill>
                  <a:srgbClr val="FFFFFF"/>
                </a:solidFill>
                <a:latin typeface="Arial" panose="020B0604020202020204"/>
                <a:sym typeface="Helvetica Neue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7721798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BFB1A5-828E-DA93-20DA-44DC5E6927FF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F6FB67-A34D-44A1-3996-5BE3A4136144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85AA4D-228E-A07A-7F60-E27DB8F7B796}"/>
              </a:ext>
            </a:extLst>
          </p:cNvPr>
          <p:cNvSpPr/>
          <p:nvPr userDrawn="1"/>
        </p:nvSpPr>
        <p:spPr>
          <a:xfrm>
            <a:off x="10364970" y="0"/>
            <a:ext cx="1827030" cy="356616"/>
          </a:xfrm>
          <a:prstGeom prst="rect">
            <a:avLst/>
          </a:prstGeom>
          <a:solidFill>
            <a:srgbClr val="F9A01B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36153C2-844B-C69C-981D-DA2A7B2758D4}"/>
              </a:ext>
            </a:extLst>
          </p:cNvPr>
          <p:cNvSpPr txBox="1">
            <a:spLocks/>
          </p:cNvSpPr>
          <p:nvPr userDrawn="1"/>
        </p:nvSpPr>
        <p:spPr>
          <a:xfrm>
            <a:off x="593333" y="-1267"/>
            <a:ext cx="109517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Why Kate Farms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1655D9A-EB80-1481-4837-90EFD2AED694}"/>
              </a:ext>
            </a:extLst>
          </p:cNvPr>
          <p:cNvSpPr txBox="1">
            <a:spLocks/>
          </p:cNvSpPr>
          <p:nvPr userDrawn="1"/>
        </p:nvSpPr>
        <p:spPr>
          <a:xfrm>
            <a:off x="1821734" y="-1267"/>
            <a:ext cx="131591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>
                <a:solidFill>
                  <a:schemeClr val="bg1"/>
                </a:solidFill>
              </a:rPr>
              <a:t>Plant-based formulas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CAAE15-E6D8-EB8F-346C-02CF90A61777}"/>
              </a:ext>
            </a:extLst>
          </p:cNvPr>
          <p:cNvSpPr txBox="1">
            <a:spLocks/>
          </p:cNvSpPr>
          <p:nvPr userDrawn="1"/>
        </p:nvSpPr>
        <p:spPr>
          <a:xfrm>
            <a:off x="3270873" y="-1267"/>
            <a:ext cx="177783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Science-backed formulations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8C12567-CEC8-7DB8-A919-0259C0041F28}"/>
              </a:ext>
            </a:extLst>
          </p:cNvPr>
          <p:cNvSpPr txBox="1">
            <a:spLocks/>
          </p:cNvSpPr>
          <p:nvPr userDrawn="1"/>
        </p:nvSpPr>
        <p:spPr>
          <a:xfrm>
            <a:off x="9221615" y="-1267"/>
            <a:ext cx="65267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/>
              <a:t>Summary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F73450-A29B-D2D8-88F3-44A3F58A17D3}"/>
              </a:ext>
            </a:extLst>
          </p:cNvPr>
          <p:cNvSpPr txBox="1"/>
          <p:nvPr userDrawn="1"/>
        </p:nvSpPr>
        <p:spPr>
          <a:xfrm>
            <a:off x="10364970" y="-11142"/>
            <a:ext cx="1827029" cy="356617"/>
          </a:xfrm>
          <a:prstGeom prst="rect">
            <a:avLst/>
          </a:prstGeom>
          <a:solidFill>
            <a:srgbClr val="FF9200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00" b="1" spc="-20" baseline="0" dirty="0">
                <a:solidFill>
                  <a:schemeClr val="tx1"/>
                </a:solidFill>
              </a:rPr>
              <a:t>Adult Renal Support </a:t>
            </a:r>
            <a:br>
              <a:rPr lang="en-US" sz="1100" b="1" spc="-20" baseline="0" dirty="0">
                <a:solidFill>
                  <a:schemeClr val="tx1"/>
                </a:solidFill>
              </a:rPr>
            </a:br>
            <a:r>
              <a:rPr lang="en-US" sz="1100" b="0" spc="-20" baseline="0" dirty="0">
                <a:solidFill>
                  <a:schemeClr val="tx1"/>
                </a:solidFill>
              </a:rPr>
              <a:t>Specialized Nutrition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A0256FC-4532-CB44-4295-6216E6AF56EB}"/>
              </a:ext>
            </a:extLst>
          </p:cNvPr>
          <p:cNvSpPr txBox="1">
            <a:spLocks/>
          </p:cNvSpPr>
          <p:nvPr userDrawn="1"/>
        </p:nvSpPr>
        <p:spPr>
          <a:xfrm>
            <a:off x="5181929" y="-1267"/>
            <a:ext cx="141469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Clinically demonstrated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D9E4E18-7A93-0492-E87F-C55DB76E3EC4}"/>
              </a:ext>
            </a:extLst>
          </p:cNvPr>
          <p:cNvSpPr txBox="1">
            <a:spLocks/>
          </p:cNvSpPr>
          <p:nvPr userDrawn="1"/>
        </p:nvSpPr>
        <p:spPr>
          <a:xfrm>
            <a:off x="6729845" y="-1267"/>
            <a:ext cx="1161049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Sustainable future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A42C54D-EE81-5178-6C8A-9BFB46C1AAA7}"/>
              </a:ext>
            </a:extLst>
          </p:cNvPr>
          <p:cNvSpPr txBox="1">
            <a:spLocks/>
          </p:cNvSpPr>
          <p:nvPr userDrawn="1"/>
        </p:nvSpPr>
        <p:spPr>
          <a:xfrm>
            <a:off x="8024119" y="-1267"/>
            <a:ext cx="106427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1" u="sng" dirty="0"/>
              <a:t>Easily accessible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AB30B4C-4A4D-A1A0-A97D-A2FD12E925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24385"/>
            <a:ext cx="1201534" cy="273871"/>
          </a:xfrm>
          <a:prstGeom prst="rect">
            <a:avLst/>
          </a:prstGeom>
        </p:spPr>
      </p:pic>
      <p:pic>
        <p:nvPicPr>
          <p:cNvPr id="23" name="Graphic 22" descr="Home with solid fill">
            <a:extLst>
              <a:ext uri="{FF2B5EF4-FFF2-40B4-BE49-F238E27FC236}">
                <a16:creationId xmlns:a16="http://schemas.microsoft.com/office/drawing/2014/main" id="{774C4CEE-19B6-19AB-1547-6AC436FCD1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061" y="6386366"/>
            <a:ext cx="366063" cy="366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785683-E7EA-384C-94AD-1B11D9DC0490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ECDFDD-8A4D-9D44-960E-5702DE153159}"/>
              </a:ext>
            </a:extLst>
          </p:cNvPr>
          <p:cNvSpPr txBox="1"/>
          <p:nvPr userDrawn="1"/>
        </p:nvSpPr>
        <p:spPr>
          <a:xfrm>
            <a:off x="4060371" y="228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4" name="Rectangle 23">
            <a:hlinkClick r:id="rId5" action="ppaction://hlinksldjump"/>
            <a:extLst>
              <a:ext uri="{FF2B5EF4-FFF2-40B4-BE49-F238E27FC236}">
                <a16:creationId xmlns:a16="http://schemas.microsoft.com/office/drawing/2014/main" id="{F5496A7A-C5D6-654B-BCFA-37B2DDD6179C}"/>
              </a:ext>
            </a:extLst>
          </p:cNvPr>
          <p:cNvSpPr/>
          <p:nvPr userDrawn="1"/>
        </p:nvSpPr>
        <p:spPr>
          <a:xfrm>
            <a:off x="515566" y="71926"/>
            <a:ext cx="1179577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hlinkClick r:id="" action="ppaction://noaction"/>
            <a:extLst>
              <a:ext uri="{FF2B5EF4-FFF2-40B4-BE49-F238E27FC236}">
                <a16:creationId xmlns:a16="http://schemas.microsoft.com/office/drawing/2014/main" id="{66AFEF94-5EE1-F44D-8A79-3484CEABEB5C}"/>
              </a:ext>
            </a:extLst>
          </p:cNvPr>
          <p:cNvSpPr/>
          <p:nvPr userDrawn="1"/>
        </p:nvSpPr>
        <p:spPr>
          <a:xfrm>
            <a:off x="1828798" y="71926"/>
            <a:ext cx="12801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hlinkClick r:id="" action="ppaction://noaction"/>
            <a:extLst>
              <a:ext uri="{FF2B5EF4-FFF2-40B4-BE49-F238E27FC236}">
                <a16:creationId xmlns:a16="http://schemas.microsoft.com/office/drawing/2014/main" id="{47DD443B-E782-434A-B866-48B72E85568C}"/>
              </a:ext>
            </a:extLst>
          </p:cNvPr>
          <p:cNvSpPr/>
          <p:nvPr userDrawn="1"/>
        </p:nvSpPr>
        <p:spPr>
          <a:xfrm>
            <a:off x="3291838" y="71926"/>
            <a:ext cx="17373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hlinkClick r:id="" action="ppaction://noaction"/>
            <a:extLst>
              <a:ext uri="{FF2B5EF4-FFF2-40B4-BE49-F238E27FC236}">
                <a16:creationId xmlns:a16="http://schemas.microsoft.com/office/drawing/2014/main" id="{95027120-CBC5-444A-8AC2-1551C04633D0}"/>
              </a:ext>
            </a:extLst>
          </p:cNvPr>
          <p:cNvSpPr/>
          <p:nvPr userDrawn="1"/>
        </p:nvSpPr>
        <p:spPr>
          <a:xfrm>
            <a:off x="5157214" y="71926"/>
            <a:ext cx="14630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hlinkClick r:id="" action="ppaction://noaction"/>
            <a:extLst>
              <a:ext uri="{FF2B5EF4-FFF2-40B4-BE49-F238E27FC236}">
                <a16:creationId xmlns:a16="http://schemas.microsoft.com/office/drawing/2014/main" id="{A9618042-5F9B-F648-B7A8-47535F07C8FC}"/>
              </a:ext>
            </a:extLst>
          </p:cNvPr>
          <p:cNvSpPr/>
          <p:nvPr userDrawn="1"/>
        </p:nvSpPr>
        <p:spPr>
          <a:xfrm>
            <a:off x="6775702" y="71926"/>
            <a:ext cx="10972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hlinkClick r:id="" action="ppaction://noaction"/>
            <a:extLst>
              <a:ext uri="{FF2B5EF4-FFF2-40B4-BE49-F238E27FC236}">
                <a16:creationId xmlns:a16="http://schemas.microsoft.com/office/drawing/2014/main" id="{5C78C70D-6D14-354F-B126-1FAFC9BEB472}"/>
              </a:ext>
            </a:extLst>
          </p:cNvPr>
          <p:cNvSpPr/>
          <p:nvPr userDrawn="1"/>
        </p:nvSpPr>
        <p:spPr>
          <a:xfrm>
            <a:off x="8055862" y="71926"/>
            <a:ext cx="10058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hlinkClick r:id="" action="ppaction://noaction"/>
            <a:extLst>
              <a:ext uri="{FF2B5EF4-FFF2-40B4-BE49-F238E27FC236}">
                <a16:creationId xmlns:a16="http://schemas.microsoft.com/office/drawing/2014/main" id="{94EE632A-7F3A-B24F-9921-0D3F44737577}"/>
              </a:ext>
            </a:extLst>
          </p:cNvPr>
          <p:cNvSpPr/>
          <p:nvPr userDrawn="1"/>
        </p:nvSpPr>
        <p:spPr>
          <a:xfrm>
            <a:off x="9226294" y="71926"/>
            <a:ext cx="6400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hlinkClick r:id="" action="ppaction://noaction"/>
            <a:extLst>
              <a:ext uri="{FF2B5EF4-FFF2-40B4-BE49-F238E27FC236}">
                <a16:creationId xmlns:a16="http://schemas.microsoft.com/office/drawing/2014/main" id="{BE680BE3-1E08-C247-83A3-BA9630661F58}"/>
              </a:ext>
            </a:extLst>
          </p:cNvPr>
          <p:cNvSpPr/>
          <p:nvPr userDrawn="1"/>
        </p:nvSpPr>
        <p:spPr>
          <a:xfrm>
            <a:off x="10007513" y="86503"/>
            <a:ext cx="183610" cy="183610"/>
          </a:xfrm>
          <a:prstGeom prst="ellipse">
            <a:avLst/>
          </a:prstGeom>
          <a:solidFill>
            <a:srgbClr val="FF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fontAlgn="auto" hangingPunct="0"/>
            <a:r>
              <a:rPr lang="en-US" kern="0" dirty="0">
                <a:solidFill>
                  <a:srgbClr val="FFFFFF"/>
                </a:solidFill>
                <a:latin typeface="Arial" panose="020B0604020202020204"/>
                <a:sym typeface="Helvetica Neue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92249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266B2-075B-4847-9A2D-0B675A3C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2342D-B482-324B-8C63-60DD3D98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18424-4A29-644E-B984-2CB1F94D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E1BF65D-E244-74EA-9002-0953E085F7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038" y="1618265"/>
            <a:ext cx="5181598" cy="4351338"/>
          </a:xfrm>
        </p:spPr>
        <p:txBody>
          <a:bodyPr/>
          <a:lstStyle>
            <a:lvl1pPr marL="228594" indent="-228594">
              <a:lnSpc>
                <a:spcPts val="2600"/>
              </a:lnSpc>
              <a:buFont typeface="Arial" panose="020B0604020202020204" pitchFamily="34" charset="0"/>
              <a:buChar char="•"/>
              <a:defRPr sz="2100"/>
            </a:lvl1pPr>
            <a:lvl2pPr marL="457189" indent="-228594">
              <a:buFont typeface="System Font Regular"/>
              <a:buChar char="–"/>
              <a:defRPr/>
            </a:lvl2pPr>
            <a:lvl3pPr marL="685783" indent="-228594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3E5010-B8A6-26F8-6E25-472ACF02B1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83968" y="1618264"/>
            <a:ext cx="5434932" cy="4351338"/>
          </a:xfrm>
        </p:spPr>
        <p:txBody>
          <a:bodyPr/>
          <a:lstStyle>
            <a:lvl1pPr marL="228594" indent="-228594">
              <a:lnSpc>
                <a:spcPts val="2600"/>
              </a:lnSpc>
              <a:buFont typeface="Arial" panose="020B0604020202020204" pitchFamily="34" charset="0"/>
              <a:buChar char="•"/>
              <a:defRPr sz="2100"/>
            </a:lvl1pPr>
            <a:lvl2pPr marL="457189" indent="-228594">
              <a:buFont typeface="System Font Regular"/>
              <a:buChar char="–"/>
              <a:defRPr/>
            </a:lvl2pPr>
            <a:lvl3pPr marL="685783" indent="-228594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6B4B137C-CF1D-E21A-A18E-01890639FF6D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2018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BFB1A5-828E-DA93-20DA-44DC5E6927FF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F6FB67-A34D-44A1-3996-5BE3A4136144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85AA4D-228E-A07A-7F60-E27DB8F7B796}"/>
              </a:ext>
            </a:extLst>
          </p:cNvPr>
          <p:cNvSpPr/>
          <p:nvPr userDrawn="1"/>
        </p:nvSpPr>
        <p:spPr>
          <a:xfrm>
            <a:off x="10364970" y="0"/>
            <a:ext cx="1827030" cy="356616"/>
          </a:xfrm>
          <a:prstGeom prst="rect">
            <a:avLst/>
          </a:prstGeom>
          <a:solidFill>
            <a:srgbClr val="F9A01B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36153C2-844B-C69C-981D-DA2A7B2758D4}"/>
              </a:ext>
            </a:extLst>
          </p:cNvPr>
          <p:cNvSpPr txBox="1">
            <a:spLocks/>
          </p:cNvSpPr>
          <p:nvPr userDrawn="1"/>
        </p:nvSpPr>
        <p:spPr>
          <a:xfrm>
            <a:off x="593333" y="-1267"/>
            <a:ext cx="109517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Why Kate Farms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1655D9A-EB80-1481-4837-90EFD2AED694}"/>
              </a:ext>
            </a:extLst>
          </p:cNvPr>
          <p:cNvSpPr txBox="1">
            <a:spLocks/>
          </p:cNvSpPr>
          <p:nvPr userDrawn="1"/>
        </p:nvSpPr>
        <p:spPr>
          <a:xfrm>
            <a:off x="1821734" y="-1267"/>
            <a:ext cx="131591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0" u="none" dirty="0">
                <a:solidFill>
                  <a:schemeClr val="bg1"/>
                </a:solidFill>
              </a:rPr>
              <a:t>Plant-based formulas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CAAE15-E6D8-EB8F-346C-02CF90A61777}"/>
              </a:ext>
            </a:extLst>
          </p:cNvPr>
          <p:cNvSpPr txBox="1">
            <a:spLocks/>
          </p:cNvSpPr>
          <p:nvPr userDrawn="1"/>
        </p:nvSpPr>
        <p:spPr>
          <a:xfrm>
            <a:off x="3270873" y="-1267"/>
            <a:ext cx="177783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Science-backed formulations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8C12567-CEC8-7DB8-A919-0259C0041F28}"/>
              </a:ext>
            </a:extLst>
          </p:cNvPr>
          <p:cNvSpPr txBox="1">
            <a:spLocks/>
          </p:cNvSpPr>
          <p:nvPr userDrawn="1"/>
        </p:nvSpPr>
        <p:spPr>
          <a:xfrm>
            <a:off x="9221615" y="-1267"/>
            <a:ext cx="65267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b="1" u="sng" dirty="0"/>
              <a:t>Summary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F73450-A29B-D2D8-88F3-44A3F58A17D3}"/>
              </a:ext>
            </a:extLst>
          </p:cNvPr>
          <p:cNvSpPr txBox="1"/>
          <p:nvPr userDrawn="1"/>
        </p:nvSpPr>
        <p:spPr>
          <a:xfrm>
            <a:off x="10364970" y="-11142"/>
            <a:ext cx="1827029" cy="356617"/>
          </a:xfrm>
          <a:prstGeom prst="rect">
            <a:avLst/>
          </a:prstGeom>
          <a:solidFill>
            <a:srgbClr val="FF9200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00" b="1" spc="-20" baseline="0" dirty="0">
                <a:solidFill>
                  <a:schemeClr val="tx1"/>
                </a:solidFill>
              </a:rPr>
              <a:t>Adult Renal Support </a:t>
            </a:r>
            <a:br>
              <a:rPr lang="en-US" sz="1100" b="1" spc="-20" baseline="0" dirty="0">
                <a:solidFill>
                  <a:schemeClr val="tx1"/>
                </a:solidFill>
              </a:rPr>
            </a:br>
            <a:r>
              <a:rPr lang="en-US" sz="1100" b="0" spc="-20" baseline="0" dirty="0">
                <a:solidFill>
                  <a:schemeClr val="tx1"/>
                </a:solidFill>
              </a:rPr>
              <a:t>Specialized Nutrition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A0256FC-4532-CB44-4295-6216E6AF56EB}"/>
              </a:ext>
            </a:extLst>
          </p:cNvPr>
          <p:cNvSpPr txBox="1">
            <a:spLocks/>
          </p:cNvSpPr>
          <p:nvPr userDrawn="1"/>
        </p:nvSpPr>
        <p:spPr>
          <a:xfrm>
            <a:off x="5181929" y="-1267"/>
            <a:ext cx="141469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Clinically demonstrated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D9E4E18-7A93-0492-E87F-C55DB76E3EC4}"/>
              </a:ext>
            </a:extLst>
          </p:cNvPr>
          <p:cNvSpPr txBox="1">
            <a:spLocks/>
          </p:cNvSpPr>
          <p:nvPr userDrawn="1"/>
        </p:nvSpPr>
        <p:spPr>
          <a:xfrm>
            <a:off x="6729845" y="-1267"/>
            <a:ext cx="1161049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Sustainable future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A42C54D-EE81-5178-6C8A-9BFB46C1AAA7}"/>
              </a:ext>
            </a:extLst>
          </p:cNvPr>
          <p:cNvSpPr txBox="1">
            <a:spLocks/>
          </p:cNvSpPr>
          <p:nvPr userDrawn="1"/>
        </p:nvSpPr>
        <p:spPr>
          <a:xfrm>
            <a:off x="8024119" y="-1267"/>
            <a:ext cx="106427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Easily accessible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AB30B4C-4A4D-A1A0-A97D-A2FD12E925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24385"/>
            <a:ext cx="1201534" cy="273871"/>
          </a:xfrm>
          <a:prstGeom prst="rect">
            <a:avLst/>
          </a:prstGeom>
        </p:spPr>
      </p:pic>
      <p:pic>
        <p:nvPicPr>
          <p:cNvPr id="23" name="Graphic 22" descr="Home with solid fill">
            <a:extLst>
              <a:ext uri="{FF2B5EF4-FFF2-40B4-BE49-F238E27FC236}">
                <a16:creationId xmlns:a16="http://schemas.microsoft.com/office/drawing/2014/main" id="{774C4CEE-19B6-19AB-1547-6AC436FCD1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061" y="6386366"/>
            <a:ext cx="366063" cy="366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189106-F1C5-3D42-A219-1C186C7AF6BB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85D401-EFF1-3A45-B407-E0DE5E8412C9}"/>
              </a:ext>
            </a:extLst>
          </p:cNvPr>
          <p:cNvSpPr txBox="1"/>
          <p:nvPr userDrawn="1"/>
        </p:nvSpPr>
        <p:spPr>
          <a:xfrm>
            <a:off x="4060371" y="228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4" name="Rectangle 23">
            <a:hlinkClick r:id="rId5" action="ppaction://hlinksldjump"/>
            <a:extLst>
              <a:ext uri="{FF2B5EF4-FFF2-40B4-BE49-F238E27FC236}">
                <a16:creationId xmlns:a16="http://schemas.microsoft.com/office/drawing/2014/main" id="{D25E28AF-CD00-5843-938D-EE800510A15A}"/>
              </a:ext>
            </a:extLst>
          </p:cNvPr>
          <p:cNvSpPr/>
          <p:nvPr userDrawn="1"/>
        </p:nvSpPr>
        <p:spPr>
          <a:xfrm>
            <a:off x="515566" y="71926"/>
            <a:ext cx="1179577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hlinkClick r:id="" action="ppaction://noaction"/>
            <a:extLst>
              <a:ext uri="{FF2B5EF4-FFF2-40B4-BE49-F238E27FC236}">
                <a16:creationId xmlns:a16="http://schemas.microsoft.com/office/drawing/2014/main" id="{53FC7F74-F296-5146-8AEE-72F31BB55CEE}"/>
              </a:ext>
            </a:extLst>
          </p:cNvPr>
          <p:cNvSpPr/>
          <p:nvPr userDrawn="1"/>
        </p:nvSpPr>
        <p:spPr>
          <a:xfrm>
            <a:off x="1828798" y="71926"/>
            <a:ext cx="12801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hlinkClick r:id="" action="ppaction://noaction"/>
            <a:extLst>
              <a:ext uri="{FF2B5EF4-FFF2-40B4-BE49-F238E27FC236}">
                <a16:creationId xmlns:a16="http://schemas.microsoft.com/office/drawing/2014/main" id="{CA2B6012-9FB4-9448-9203-5FACF042F040}"/>
              </a:ext>
            </a:extLst>
          </p:cNvPr>
          <p:cNvSpPr/>
          <p:nvPr userDrawn="1"/>
        </p:nvSpPr>
        <p:spPr>
          <a:xfrm>
            <a:off x="3291838" y="71926"/>
            <a:ext cx="17373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hlinkClick r:id="" action="ppaction://noaction"/>
            <a:extLst>
              <a:ext uri="{FF2B5EF4-FFF2-40B4-BE49-F238E27FC236}">
                <a16:creationId xmlns:a16="http://schemas.microsoft.com/office/drawing/2014/main" id="{9EC60158-7F09-AB4A-9E20-43B9ACAD8659}"/>
              </a:ext>
            </a:extLst>
          </p:cNvPr>
          <p:cNvSpPr/>
          <p:nvPr userDrawn="1"/>
        </p:nvSpPr>
        <p:spPr>
          <a:xfrm>
            <a:off x="5157214" y="71926"/>
            <a:ext cx="14630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hlinkClick r:id="" action="ppaction://noaction"/>
            <a:extLst>
              <a:ext uri="{FF2B5EF4-FFF2-40B4-BE49-F238E27FC236}">
                <a16:creationId xmlns:a16="http://schemas.microsoft.com/office/drawing/2014/main" id="{D92CEDDD-FD33-8044-B7C6-BD5F31F96A28}"/>
              </a:ext>
            </a:extLst>
          </p:cNvPr>
          <p:cNvSpPr/>
          <p:nvPr userDrawn="1"/>
        </p:nvSpPr>
        <p:spPr>
          <a:xfrm>
            <a:off x="6775702" y="71926"/>
            <a:ext cx="10972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hlinkClick r:id="" action="ppaction://noaction"/>
            <a:extLst>
              <a:ext uri="{FF2B5EF4-FFF2-40B4-BE49-F238E27FC236}">
                <a16:creationId xmlns:a16="http://schemas.microsoft.com/office/drawing/2014/main" id="{8D7A3A41-D77E-1F4D-B373-031CEC92915A}"/>
              </a:ext>
            </a:extLst>
          </p:cNvPr>
          <p:cNvSpPr/>
          <p:nvPr userDrawn="1"/>
        </p:nvSpPr>
        <p:spPr>
          <a:xfrm>
            <a:off x="8055862" y="71926"/>
            <a:ext cx="10058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hlinkClick r:id="" action="ppaction://noaction"/>
            <a:extLst>
              <a:ext uri="{FF2B5EF4-FFF2-40B4-BE49-F238E27FC236}">
                <a16:creationId xmlns:a16="http://schemas.microsoft.com/office/drawing/2014/main" id="{5EB9C8FF-7F39-A540-B329-C5DB39FA8EB9}"/>
              </a:ext>
            </a:extLst>
          </p:cNvPr>
          <p:cNvSpPr/>
          <p:nvPr userDrawn="1"/>
        </p:nvSpPr>
        <p:spPr>
          <a:xfrm>
            <a:off x="9226294" y="71926"/>
            <a:ext cx="6400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hlinkClick r:id="" action="ppaction://noaction"/>
            <a:extLst>
              <a:ext uri="{FF2B5EF4-FFF2-40B4-BE49-F238E27FC236}">
                <a16:creationId xmlns:a16="http://schemas.microsoft.com/office/drawing/2014/main" id="{BCFA4686-F7C3-5B45-A844-85A50F669A27}"/>
              </a:ext>
            </a:extLst>
          </p:cNvPr>
          <p:cNvSpPr/>
          <p:nvPr userDrawn="1"/>
        </p:nvSpPr>
        <p:spPr>
          <a:xfrm>
            <a:off x="10007513" y="86503"/>
            <a:ext cx="183610" cy="183610"/>
          </a:xfrm>
          <a:prstGeom prst="ellipse">
            <a:avLst/>
          </a:prstGeom>
          <a:solidFill>
            <a:srgbClr val="FF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fontAlgn="auto" hangingPunct="0"/>
            <a:r>
              <a:rPr lang="en-US" kern="0" dirty="0">
                <a:solidFill>
                  <a:srgbClr val="FFFFFF"/>
                </a:solidFill>
                <a:latin typeface="Arial" panose="020B0604020202020204"/>
                <a:sym typeface="Helvetica Neue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1017629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EFA1-7250-CA49-B2BF-8ED200C2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7C2EF-CEDA-2948-BFF2-B646ED1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581A9B-E059-014D-B2ED-3366109B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79C51-7ADC-4B59-D2D2-AF94323FE29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9038" y="1618265"/>
            <a:ext cx="10869862" cy="384706"/>
          </a:xfrm>
        </p:spPr>
        <p:txBody>
          <a:bodyPr anchor="t"/>
          <a:lstStyle>
            <a:lvl1pPr marL="0" indent="0">
              <a:buNone/>
              <a:defRPr sz="1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hlinkClick r:id="rId2" action="ppaction://hlinksldjump"/>
            <a:extLst>
              <a:ext uri="{FF2B5EF4-FFF2-40B4-BE49-F238E27FC236}">
                <a16:creationId xmlns:a16="http://schemas.microsoft.com/office/drawing/2014/main" id="{90BD6130-2FDF-7C34-EBC9-5BDDC6C6EA76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8777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61E7BE-DD51-B742-90F7-87FE22F1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CA16A-A8A2-8245-BF53-9CD2F7C8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57E67E-9036-F836-33C3-5D8D61A53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530" y="1188330"/>
            <a:ext cx="7479370" cy="4084032"/>
          </a:xfrm>
        </p:spPr>
        <p:txBody>
          <a:bodyPr anchor="ctr"/>
          <a:lstStyle>
            <a:lvl1pPr algn="l">
              <a:lnSpc>
                <a:spcPts val="6200"/>
              </a:lnSpc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B0E890-09FB-7BBB-B861-C9B080956A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" r="19"/>
          <a:stretch/>
        </p:blipFill>
        <p:spPr>
          <a:xfrm>
            <a:off x="488576" y="1318997"/>
            <a:ext cx="3300730" cy="3822700"/>
          </a:xfrm>
          <a:prstGeom prst="rect">
            <a:avLst/>
          </a:prstGeom>
        </p:spPr>
      </p:pic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75EA970B-B0E1-E04D-FBE5-9708123D11D4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9525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61E7BE-DD51-B742-90F7-87FE22F1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CA16A-A8A2-8245-BF53-9CD2F7C8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57E67E-9036-F836-33C3-5D8D61A53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224" y="1585638"/>
            <a:ext cx="5446776" cy="3686724"/>
          </a:xfrm>
        </p:spPr>
        <p:txBody>
          <a:bodyPr anchor="t"/>
          <a:lstStyle>
            <a:lvl1pPr algn="l">
              <a:lnSpc>
                <a:spcPts val="5400"/>
              </a:lnSpc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2993E4-1564-A800-DE59-29BD557D76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" r="19"/>
          <a:stretch/>
        </p:blipFill>
        <p:spPr>
          <a:xfrm>
            <a:off x="7237320" y="1141091"/>
            <a:ext cx="3909140" cy="4527323"/>
          </a:xfrm>
          <a:prstGeom prst="rect">
            <a:avLst/>
          </a:prstGeom>
        </p:spPr>
      </p:pic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F4EAF9EB-0482-AB85-4E84-B7B547ADDF43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4835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61E7BE-DD51-B742-90F7-87FE22F1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CA16A-A8A2-8245-BF53-9CD2F7C8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2B6F88CA-BE82-5865-60BF-A2B51BDF4915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540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266B2-075B-4847-9A2D-0B675A3C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DA4AB-013C-134C-A5F8-76B32A3CB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2342D-B482-324B-8C63-60DD3D98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18424-4A29-644E-B984-2CB1F94D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A6D1441B-D84A-27B8-EF05-CD272F19B7DF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677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266B2-075B-4847-9A2D-0B675A3C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2342D-B482-324B-8C63-60DD3D98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2023 Kate Farms,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18424-4A29-644E-B984-2CB1F94D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B9CB63-6DF3-C9FC-7412-6BC98CFF0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038" y="2002971"/>
            <a:ext cx="10869862" cy="39666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82586E8-FF11-E9FC-2938-751C23E36C5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49038" y="1618265"/>
            <a:ext cx="10869862" cy="384706"/>
          </a:xfrm>
        </p:spPr>
        <p:txBody>
          <a:bodyPr anchor="t"/>
          <a:lstStyle>
            <a:lvl1pPr marL="0" indent="0">
              <a:buNone/>
              <a:defRPr sz="1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12C0BC24-100D-95E4-DEB9-EA1F09AD798B}"/>
              </a:ext>
            </a:extLst>
          </p:cNvPr>
          <p:cNvSpPr/>
          <p:nvPr userDrawn="1"/>
        </p:nvSpPr>
        <p:spPr>
          <a:xfrm>
            <a:off x="167952" y="6411754"/>
            <a:ext cx="354563" cy="363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299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" Target="../slides/slide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" Target="../slides/slid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image" Target="../media/image9.sv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" Target="../slides/slide3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image" Target="../media/image9.svg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89F8F1E-1323-0A56-68C6-00A7536303DB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66E4D1-BAC3-693E-48AB-89417FFBFBA6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575083-FF10-AB49-9943-0392EA82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69" y="505843"/>
            <a:ext cx="10869862" cy="9631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F90DC-2AC0-024B-ADFF-94166A7EF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1069" y="1618264"/>
            <a:ext cx="10869862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762C0-BA52-A347-A72A-D6EE353B8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29300" y="6355079"/>
            <a:ext cx="5692140" cy="36576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ct val="100000"/>
              </a:lnSpc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2023 Kate Farms,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7E3DA-62C8-B149-8D77-FA13611C9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670" y="6355079"/>
            <a:ext cx="484632" cy="36576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1000" b="1">
                <a:solidFill>
                  <a:schemeClr val="tx1"/>
                </a:solidFill>
              </a:defRPr>
            </a:lvl1pPr>
          </a:lstStyle>
          <a:p>
            <a:fld id="{0E627469-E42A-6C49-B11C-E8BEC0D4F63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903E3A-8180-A1A3-24FE-40662F12B4C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24385"/>
            <a:ext cx="1201534" cy="273871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C3EF926-A3CF-104C-A8FF-1C72A6B73F6C}"/>
              </a:ext>
            </a:extLst>
          </p:cNvPr>
          <p:cNvSpPr txBox="1">
            <a:spLocks/>
          </p:cNvSpPr>
          <p:nvPr userDrawn="1"/>
        </p:nvSpPr>
        <p:spPr>
          <a:xfrm>
            <a:off x="593333" y="-1267"/>
            <a:ext cx="109517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dirty="0"/>
              <a:t>Why Kate Farms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4376C53-DBB5-8345-87D7-80758BA713A6}"/>
              </a:ext>
            </a:extLst>
          </p:cNvPr>
          <p:cNvSpPr txBox="1">
            <a:spLocks/>
          </p:cNvSpPr>
          <p:nvPr userDrawn="1"/>
        </p:nvSpPr>
        <p:spPr>
          <a:xfrm>
            <a:off x="1821734" y="-1267"/>
            <a:ext cx="131591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Plant-based formulas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77ABEEC-20BC-A14A-8F00-36E05E76A5F0}"/>
              </a:ext>
            </a:extLst>
          </p:cNvPr>
          <p:cNvSpPr txBox="1">
            <a:spLocks/>
          </p:cNvSpPr>
          <p:nvPr userDrawn="1"/>
        </p:nvSpPr>
        <p:spPr>
          <a:xfrm>
            <a:off x="3270873" y="-1267"/>
            <a:ext cx="177783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Science-backed formulations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2D9369E-5C42-F04E-8D54-6100F2E1A90B}"/>
              </a:ext>
            </a:extLst>
          </p:cNvPr>
          <p:cNvSpPr txBox="1">
            <a:spLocks/>
          </p:cNvSpPr>
          <p:nvPr userDrawn="1"/>
        </p:nvSpPr>
        <p:spPr>
          <a:xfrm>
            <a:off x="9221615" y="-1267"/>
            <a:ext cx="65267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Summary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95C0A3D-9564-AA41-A54B-D34778474022}"/>
              </a:ext>
            </a:extLst>
          </p:cNvPr>
          <p:cNvSpPr txBox="1">
            <a:spLocks/>
          </p:cNvSpPr>
          <p:nvPr userDrawn="1"/>
        </p:nvSpPr>
        <p:spPr>
          <a:xfrm>
            <a:off x="5181929" y="-1267"/>
            <a:ext cx="141469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Clinically demonstrated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36E32E7-2831-FD4F-B35D-BBCF479970F0}"/>
              </a:ext>
            </a:extLst>
          </p:cNvPr>
          <p:cNvSpPr txBox="1">
            <a:spLocks/>
          </p:cNvSpPr>
          <p:nvPr userDrawn="1"/>
        </p:nvSpPr>
        <p:spPr>
          <a:xfrm>
            <a:off x="6729845" y="-1267"/>
            <a:ext cx="1161049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Sustainable future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2066E0D-1611-EF41-B62E-1ECF4A30EA5E}"/>
              </a:ext>
            </a:extLst>
          </p:cNvPr>
          <p:cNvSpPr txBox="1">
            <a:spLocks/>
          </p:cNvSpPr>
          <p:nvPr userDrawn="1"/>
        </p:nvSpPr>
        <p:spPr>
          <a:xfrm>
            <a:off x="8024119" y="-1267"/>
            <a:ext cx="106427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Easily accessible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826BB8-103B-5840-8DF2-0DA14B661F8B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985358-9A9B-8B40-A6E0-C957576BE5F3}"/>
              </a:ext>
            </a:extLst>
          </p:cNvPr>
          <p:cNvSpPr txBox="1"/>
          <p:nvPr userDrawn="1"/>
        </p:nvSpPr>
        <p:spPr>
          <a:xfrm>
            <a:off x="4060371" y="228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6" name="Rectangle 25">
            <a:hlinkClick r:id="rId29" action="ppaction://hlinksldjump"/>
            <a:extLst>
              <a:ext uri="{FF2B5EF4-FFF2-40B4-BE49-F238E27FC236}">
                <a16:creationId xmlns:a16="http://schemas.microsoft.com/office/drawing/2014/main" id="{5BCA3213-FC5B-9D44-8C4C-07DD3612E812}"/>
              </a:ext>
            </a:extLst>
          </p:cNvPr>
          <p:cNvSpPr/>
          <p:nvPr userDrawn="1"/>
        </p:nvSpPr>
        <p:spPr>
          <a:xfrm>
            <a:off x="515566" y="71926"/>
            <a:ext cx="1179577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hlinkClick r:id="" action="ppaction://noaction"/>
            <a:extLst>
              <a:ext uri="{FF2B5EF4-FFF2-40B4-BE49-F238E27FC236}">
                <a16:creationId xmlns:a16="http://schemas.microsoft.com/office/drawing/2014/main" id="{6B9B123E-4C82-754A-8E20-56C9B2DDBBFE}"/>
              </a:ext>
            </a:extLst>
          </p:cNvPr>
          <p:cNvSpPr/>
          <p:nvPr userDrawn="1"/>
        </p:nvSpPr>
        <p:spPr>
          <a:xfrm>
            <a:off x="1828798" y="71926"/>
            <a:ext cx="12801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hlinkClick r:id="" action="ppaction://noaction"/>
            <a:extLst>
              <a:ext uri="{FF2B5EF4-FFF2-40B4-BE49-F238E27FC236}">
                <a16:creationId xmlns:a16="http://schemas.microsoft.com/office/drawing/2014/main" id="{2A9CEC20-61AA-614B-BC05-FE57ADCA48A4}"/>
              </a:ext>
            </a:extLst>
          </p:cNvPr>
          <p:cNvSpPr/>
          <p:nvPr userDrawn="1"/>
        </p:nvSpPr>
        <p:spPr>
          <a:xfrm>
            <a:off x="3291838" y="71926"/>
            <a:ext cx="17373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hlinkClick r:id="" action="ppaction://noaction"/>
            <a:extLst>
              <a:ext uri="{FF2B5EF4-FFF2-40B4-BE49-F238E27FC236}">
                <a16:creationId xmlns:a16="http://schemas.microsoft.com/office/drawing/2014/main" id="{FE13BD77-53E8-1847-8167-15296608CA36}"/>
              </a:ext>
            </a:extLst>
          </p:cNvPr>
          <p:cNvSpPr/>
          <p:nvPr userDrawn="1"/>
        </p:nvSpPr>
        <p:spPr>
          <a:xfrm>
            <a:off x="5157214" y="71926"/>
            <a:ext cx="14630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hlinkClick r:id="" action="ppaction://noaction"/>
            <a:extLst>
              <a:ext uri="{FF2B5EF4-FFF2-40B4-BE49-F238E27FC236}">
                <a16:creationId xmlns:a16="http://schemas.microsoft.com/office/drawing/2014/main" id="{3D3CC76A-0AAE-3E44-965B-4E5D54CC6BBE}"/>
              </a:ext>
            </a:extLst>
          </p:cNvPr>
          <p:cNvSpPr/>
          <p:nvPr userDrawn="1"/>
        </p:nvSpPr>
        <p:spPr>
          <a:xfrm>
            <a:off x="6775702" y="71926"/>
            <a:ext cx="10972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767DDA24-5064-0B47-A968-8401A2A1F666}"/>
              </a:ext>
            </a:extLst>
          </p:cNvPr>
          <p:cNvSpPr/>
          <p:nvPr userDrawn="1"/>
        </p:nvSpPr>
        <p:spPr>
          <a:xfrm>
            <a:off x="8055862" y="71926"/>
            <a:ext cx="10058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hlinkClick r:id="" action="ppaction://noaction"/>
            <a:extLst>
              <a:ext uri="{FF2B5EF4-FFF2-40B4-BE49-F238E27FC236}">
                <a16:creationId xmlns:a16="http://schemas.microsoft.com/office/drawing/2014/main" id="{D39A33A2-538F-C44C-9796-388DADCEA2A3}"/>
              </a:ext>
            </a:extLst>
          </p:cNvPr>
          <p:cNvSpPr/>
          <p:nvPr userDrawn="1"/>
        </p:nvSpPr>
        <p:spPr>
          <a:xfrm>
            <a:off x="9226294" y="71926"/>
            <a:ext cx="6400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hlinkClick r:id="" action="ppaction://noaction"/>
            <a:extLst>
              <a:ext uri="{FF2B5EF4-FFF2-40B4-BE49-F238E27FC236}">
                <a16:creationId xmlns:a16="http://schemas.microsoft.com/office/drawing/2014/main" id="{45616E19-D321-A941-ACF0-EAC8AA04DDF9}"/>
              </a:ext>
            </a:extLst>
          </p:cNvPr>
          <p:cNvSpPr/>
          <p:nvPr userDrawn="1"/>
        </p:nvSpPr>
        <p:spPr>
          <a:xfrm>
            <a:off x="10007513" y="86503"/>
            <a:ext cx="183610" cy="1836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fontAlgn="auto" hangingPunct="0"/>
            <a:r>
              <a:rPr lang="en-US" kern="0" dirty="0">
                <a:solidFill>
                  <a:schemeClr val="tx1"/>
                </a:solidFill>
                <a:latin typeface="Arial" panose="020B0604020202020204"/>
                <a:sym typeface="Helvetica Neue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8178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dt="0"/>
  <p:txStyles>
    <p:titleStyle>
      <a:lvl1pPr algn="l" defTabSz="914378" rtl="0" eaLnBrk="1" fontAlgn="ctr" latinLnBrk="0" hangingPunct="1">
        <a:lnSpc>
          <a:spcPts val="36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8" rtl="0" eaLnBrk="1" fontAlgn="ctr" latinLnBrk="0" hangingPunct="1">
        <a:lnSpc>
          <a:spcPts val="22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indent="-228594" algn="l" defTabSz="914378" rtl="0" eaLnBrk="1" fontAlgn="ctr" latinLnBrk="0" hangingPunct="1">
        <a:lnSpc>
          <a:spcPts val="22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indent="-228594" algn="l" defTabSz="914378" rtl="0" eaLnBrk="1" fontAlgn="ctr" latinLnBrk="0" hangingPunct="1">
        <a:lnSpc>
          <a:spcPts val="2000"/>
        </a:lnSpc>
        <a:spcBef>
          <a:spcPts val="600"/>
        </a:spcBef>
        <a:buFont typeface="System Font Regular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indent="-228594" algn="l" defTabSz="914378" rtl="0" eaLnBrk="1" fontAlgn="ctr" latinLnBrk="0" hangingPunct="1">
        <a:lnSpc>
          <a:spcPts val="1800"/>
        </a:lnSpc>
        <a:spcBef>
          <a:spcPts val="4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8" indent="-228594" algn="l" defTabSz="914378" rtl="0" eaLnBrk="1" fontAlgn="ctr" latinLnBrk="0" hangingPunct="1">
        <a:lnSpc>
          <a:spcPts val="1800"/>
        </a:lnSpc>
        <a:spcBef>
          <a:spcPts val="400"/>
        </a:spcBef>
        <a:buFont typeface="System Font Regular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70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89F8F1E-1323-0A56-68C6-00A7536303DB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575083-FF10-AB49-9943-0392EA82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69" y="505843"/>
            <a:ext cx="10869862" cy="9631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F90DC-2AC0-024B-ADFF-94166A7EF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1069" y="1618264"/>
            <a:ext cx="10869862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762C0-BA52-A347-A72A-D6EE353B8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29301" y="6355081"/>
            <a:ext cx="5689601" cy="365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ct val="100000"/>
              </a:lnSpc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2023 Kate Farms,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7E3DA-62C8-B149-8D77-FA13611C9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671" y="6355081"/>
            <a:ext cx="487282" cy="365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1000" b="1">
                <a:solidFill>
                  <a:schemeClr val="tx1"/>
                </a:solidFill>
              </a:defRPr>
            </a:lvl1pPr>
          </a:lstStyle>
          <a:p>
            <a:fld id="{0E627469-E42A-6C49-B11C-E8BEC0D4F63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903E3A-8180-A1A3-24FE-40662F12B4C5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24385"/>
            <a:ext cx="1201534" cy="2738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66E4D1-BAC3-693E-48AB-89417FFBFBA6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21D7E8-DC4E-FF12-5571-8677782FCF01}"/>
              </a:ext>
            </a:extLst>
          </p:cNvPr>
          <p:cNvSpPr/>
          <p:nvPr userDrawn="1"/>
        </p:nvSpPr>
        <p:spPr>
          <a:xfrm>
            <a:off x="10364970" y="0"/>
            <a:ext cx="1827029" cy="356616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9341E2-0DB3-9A0D-32E6-8970AF9A531F}"/>
              </a:ext>
            </a:extLst>
          </p:cNvPr>
          <p:cNvSpPr txBox="1"/>
          <p:nvPr userDrawn="1"/>
        </p:nvSpPr>
        <p:spPr>
          <a:xfrm>
            <a:off x="10364970" y="-1714"/>
            <a:ext cx="1827029" cy="3566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00" b="1" spc="-20" baseline="0" dirty="0">
                <a:solidFill>
                  <a:schemeClr val="bg1"/>
                </a:solidFill>
              </a:rPr>
              <a:t>Adult Glucose Support </a:t>
            </a:r>
            <a:br>
              <a:rPr lang="en-US" sz="1100" b="1" spc="-20" baseline="0" dirty="0">
                <a:solidFill>
                  <a:schemeClr val="bg1"/>
                </a:solidFill>
              </a:rPr>
            </a:br>
            <a:r>
              <a:rPr lang="en-US" sz="1100" b="0" spc="-20" baseline="0" dirty="0">
                <a:solidFill>
                  <a:schemeClr val="bg1"/>
                </a:solidFill>
              </a:rPr>
              <a:t>Specialized Nutrition</a:t>
            </a:r>
          </a:p>
        </p:txBody>
      </p:sp>
      <p:sp>
        <p:nvSpPr>
          <p:cNvPr id="10" name="Action Button: Custom 9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C980B8DF-B242-891A-5372-78587A882842}"/>
              </a:ext>
            </a:extLst>
          </p:cNvPr>
          <p:cNvSpPr/>
          <p:nvPr userDrawn="1"/>
        </p:nvSpPr>
        <p:spPr>
          <a:xfrm>
            <a:off x="1" y="5743576"/>
            <a:ext cx="478775" cy="1114424"/>
          </a:xfrm>
          <a:prstGeom prst="actionButtonBlank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4465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21" name="Graphic 20" descr="Home with solid fill">
            <a:extLst>
              <a:ext uri="{FF2B5EF4-FFF2-40B4-BE49-F238E27FC236}">
                <a16:creationId xmlns:a16="http://schemas.microsoft.com/office/drawing/2014/main" id="{EF723042-435F-D3E2-E29D-8E4225A5CA1B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66061" y="6386366"/>
            <a:ext cx="366063" cy="366063"/>
          </a:xfrm>
          <a:prstGeom prst="rect">
            <a:avLst/>
          </a:prstGeom>
        </p:spPr>
      </p:pic>
      <p:sp>
        <p:nvSpPr>
          <p:cNvPr id="13" name="Oval 12">
            <a:hlinkClick r:id="" action="ppaction://noaction"/>
            <a:extLst>
              <a:ext uri="{FF2B5EF4-FFF2-40B4-BE49-F238E27FC236}">
                <a16:creationId xmlns:a16="http://schemas.microsoft.com/office/drawing/2014/main" id="{8099DB67-F489-0923-4E3C-6226E3A34245}"/>
              </a:ext>
            </a:extLst>
          </p:cNvPr>
          <p:cNvSpPr/>
          <p:nvPr userDrawn="1"/>
        </p:nvSpPr>
        <p:spPr>
          <a:xfrm>
            <a:off x="10007513" y="86503"/>
            <a:ext cx="183610" cy="18361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fontAlgn="auto" hangingPunct="0"/>
            <a:r>
              <a:rPr lang="en-US" kern="0" dirty="0">
                <a:solidFill>
                  <a:srgbClr val="FFFFFF"/>
                </a:solidFill>
                <a:latin typeface="Arial" panose="020B0604020202020204"/>
                <a:sym typeface="Helvetica Neue"/>
              </a:rPr>
              <a:t>+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F059710-E8B7-F74C-955B-8B3649FD96A9}"/>
              </a:ext>
            </a:extLst>
          </p:cNvPr>
          <p:cNvSpPr txBox="1">
            <a:spLocks/>
          </p:cNvSpPr>
          <p:nvPr userDrawn="1"/>
        </p:nvSpPr>
        <p:spPr>
          <a:xfrm>
            <a:off x="593333" y="-1267"/>
            <a:ext cx="109517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Why Kate Farms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4E5CA3C-B1A7-1F49-860E-DB710CC81277}"/>
              </a:ext>
            </a:extLst>
          </p:cNvPr>
          <p:cNvSpPr txBox="1">
            <a:spLocks/>
          </p:cNvSpPr>
          <p:nvPr userDrawn="1"/>
        </p:nvSpPr>
        <p:spPr>
          <a:xfrm>
            <a:off x="1821734" y="-1267"/>
            <a:ext cx="131591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Plant-based formulas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93EFFFD-11E8-414E-8925-83DBE662959B}"/>
              </a:ext>
            </a:extLst>
          </p:cNvPr>
          <p:cNvSpPr txBox="1">
            <a:spLocks/>
          </p:cNvSpPr>
          <p:nvPr userDrawn="1"/>
        </p:nvSpPr>
        <p:spPr>
          <a:xfrm>
            <a:off x="3270873" y="-1267"/>
            <a:ext cx="177783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Science-backed formulations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5FFA634-6906-5640-9C66-BCA710EB653A}"/>
              </a:ext>
            </a:extLst>
          </p:cNvPr>
          <p:cNvSpPr txBox="1">
            <a:spLocks/>
          </p:cNvSpPr>
          <p:nvPr userDrawn="1"/>
        </p:nvSpPr>
        <p:spPr>
          <a:xfrm>
            <a:off x="9221615" y="-1267"/>
            <a:ext cx="65267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Summary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D8980CF-EAC5-2C48-8F93-DE8B76DD61BB}"/>
              </a:ext>
            </a:extLst>
          </p:cNvPr>
          <p:cNvSpPr txBox="1">
            <a:spLocks/>
          </p:cNvSpPr>
          <p:nvPr userDrawn="1"/>
        </p:nvSpPr>
        <p:spPr>
          <a:xfrm>
            <a:off x="5181929" y="-1267"/>
            <a:ext cx="141469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Clinically demonstrated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93C5251-F428-BF4E-B553-4C98EE5928ED}"/>
              </a:ext>
            </a:extLst>
          </p:cNvPr>
          <p:cNvSpPr txBox="1">
            <a:spLocks/>
          </p:cNvSpPr>
          <p:nvPr userDrawn="1"/>
        </p:nvSpPr>
        <p:spPr>
          <a:xfrm>
            <a:off x="6729845" y="-1267"/>
            <a:ext cx="1161049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Sustainable future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7AF0F112-EEBD-994C-9A92-376EEFD6A4C8}"/>
              </a:ext>
            </a:extLst>
          </p:cNvPr>
          <p:cNvSpPr txBox="1">
            <a:spLocks/>
          </p:cNvSpPr>
          <p:nvPr userDrawn="1"/>
        </p:nvSpPr>
        <p:spPr>
          <a:xfrm>
            <a:off x="8024119" y="-1267"/>
            <a:ext cx="106427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Easily accessible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3E690D-CDAB-9542-A86E-D1A240F786E0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6CD607-233F-5C4F-A546-451704C89DBA}"/>
              </a:ext>
            </a:extLst>
          </p:cNvPr>
          <p:cNvSpPr txBox="1"/>
          <p:nvPr userDrawn="1"/>
        </p:nvSpPr>
        <p:spPr>
          <a:xfrm>
            <a:off x="4060371" y="228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7" name="Rectangle 26">
            <a:hlinkClick r:id="rId29" action="ppaction://hlinksldjump"/>
            <a:extLst>
              <a:ext uri="{FF2B5EF4-FFF2-40B4-BE49-F238E27FC236}">
                <a16:creationId xmlns:a16="http://schemas.microsoft.com/office/drawing/2014/main" id="{FD93AD7F-96DB-5C41-BEAE-623C4F4EAE56}"/>
              </a:ext>
            </a:extLst>
          </p:cNvPr>
          <p:cNvSpPr/>
          <p:nvPr userDrawn="1"/>
        </p:nvSpPr>
        <p:spPr>
          <a:xfrm>
            <a:off x="515566" y="71926"/>
            <a:ext cx="1179577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hlinkClick r:id="" action="ppaction://noaction"/>
            <a:extLst>
              <a:ext uri="{FF2B5EF4-FFF2-40B4-BE49-F238E27FC236}">
                <a16:creationId xmlns:a16="http://schemas.microsoft.com/office/drawing/2014/main" id="{91ABBB59-3567-0A45-AD47-CA42F73E6621}"/>
              </a:ext>
            </a:extLst>
          </p:cNvPr>
          <p:cNvSpPr/>
          <p:nvPr userDrawn="1"/>
        </p:nvSpPr>
        <p:spPr>
          <a:xfrm>
            <a:off x="1828798" y="71926"/>
            <a:ext cx="12801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A98A44F6-136D-6C4B-8C9C-425BA8443597}"/>
              </a:ext>
            </a:extLst>
          </p:cNvPr>
          <p:cNvSpPr/>
          <p:nvPr userDrawn="1"/>
        </p:nvSpPr>
        <p:spPr>
          <a:xfrm>
            <a:off x="3291838" y="71926"/>
            <a:ext cx="17373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hlinkClick r:id="" action="ppaction://noaction"/>
            <a:extLst>
              <a:ext uri="{FF2B5EF4-FFF2-40B4-BE49-F238E27FC236}">
                <a16:creationId xmlns:a16="http://schemas.microsoft.com/office/drawing/2014/main" id="{5CB0FD37-85E7-0047-A3DC-1A10871D6C22}"/>
              </a:ext>
            </a:extLst>
          </p:cNvPr>
          <p:cNvSpPr/>
          <p:nvPr userDrawn="1"/>
        </p:nvSpPr>
        <p:spPr>
          <a:xfrm>
            <a:off x="5157214" y="71926"/>
            <a:ext cx="14630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hlinkClick r:id="" action="ppaction://noaction"/>
            <a:extLst>
              <a:ext uri="{FF2B5EF4-FFF2-40B4-BE49-F238E27FC236}">
                <a16:creationId xmlns:a16="http://schemas.microsoft.com/office/drawing/2014/main" id="{16886139-E575-6B41-A040-7930B8190389}"/>
              </a:ext>
            </a:extLst>
          </p:cNvPr>
          <p:cNvSpPr/>
          <p:nvPr userDrawn="1"/>
        </p:nvSpPr>
        <p:spPr>
          <a:xfrm>
            <a:off x="6775702" y="71926"/>
            <a:ext cx="10972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hlinkClick r:id="" action="ppaction://noaction"/>
            <a:extLst>
              <a:ext uri="{FF2B5EF4-FFF2-40B4-BE49-F238E27FC236}">
                <a16:creationId xmlns:a16="http://schemas.microsoft.com/office/drawing/2014/main" id="{E686C25D-364C-5A41-BDCF-1801F091DB6C}"/>
              </a:ext>
            </a:extLst>
          </p:cNvPr>
          <p:cNvSpPr/>
          <p:nvPr userDrawn="1"/>
        </p:nvSpPr>
        <p:spPr>
          <a:xfrm>
            <a:off x="8055862" y="71926"/>
            <a:ext cx="10058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hlinkClick r:id="" action="ppaction://noaction"/>
            <a:extLst>
              <a:ext uri="{FF2B5EF4-FFF2-40B4-BE49-F238E27FC236}">
                <a16:creationId xmlns:a16="http://schemas.microsoft.com/office/drawing/2014/main" id="{52837301-128F-044E-A592-A48B6B6F83AB}"/>
              </a:ext>
            </a:extLst>
          </p:cNvPr>
          <p:cNvSpPr/>
          <p:nvPr userDrawn="1"/>
        </p:nvSpPr>
        <p:spPr>
          <a:xfrm>
            <a:off x="9226294" y="71926"/>
            <a:ext cx="6400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2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</p:sldLayoutIdLst>
  <p:hf hdr="0" dt="0"/>
  <p:txStyles>
    <p:titleStyle>
      <a:lvl1pPr algn="l" defTabSz="914378" rtl="0" eaLnBrk="1" fontAlgn="ctr" latinLnBrk="0" hangingPunct="1">
        <a:lnSpc>
          <a:spcPts val="36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8" rtl="0" eaLnBrk="1" fontAlgn="ctr" latinLnBrk="0" hangingPunct="1">
        <a:lnSpc>
          <a:spcPts val="22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indent="-228594" algn="l" defTabSz="914378" rtl="0" eaLnBrk="1" fontAlgn="ctr" latinLnBrk="0" hangingPunct="1">
        <a:lnSpc>
          <a:spcPts val="22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indent="-228594" algn="l" defTabSz="914378" rtl="0" eaLnBrk="1" fontAlgn="ctr" latinLnBrk="0" hangingPunct="1">
        <a:lnSpc>
          <a:spcPts val="2000"/>
        </a:lnSpc>
        <a:spcBef>
          <a:spcPts val="600"/>
        </a:spcBef>
        <a:buFont typeface="System Font Regular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indent="-228594" algn="l" defTabSz="914378" rtl="0" eaLnBrk="1" fontAlgn="ctr" latinLnBrk="0" hangingPunct="1">
        <a:lnSpc>
          <a:spcPts val="1800"/>
        </a:lnSpc>
        <a:spcBef>
          <a:spcPts val="4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8" indent="-228594" algn="l" defTabSz="914378" rtl="0" eaLnBrk="1" fontAlgn="ctr" latinLnBrk="0" hangingPunct="1">
        <a:lnSpc>
          <a:spcPts val="1800"/>
        </a:lnSpc>
        <a:spcBef>
          <a:spcPts val="400"/>
        </a:spcBef>
        <a:buFont typeface="System Font Regular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89F8F1E-1323-0A56-68C6-00A7536303DB}"/>
              </a:ext>
            </a:extLst>
          </p:cNvPr>
          <p:cNvSpPr/>
          <p:nvPr userDrawn="1"/>
        </p:nvSpPr>
        <p:spPr>
          <a:xfrm>
            <a:off x="0" y="6318504"/>
            <a:ext cx="12188952" cy="53949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575083-FF10-AB49-9943-0392EA82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69" y="505843"/>
            <a:ext cx="10869862" cy="9631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F90DC-2AC0-024B-ADFF-94166A7EF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1069" y="1618264"/>
            <a:ext cx="10869862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762C0-BA52-A347-A72A-D6EE353B8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29301" y="6355081"/>
            <a:ext cx="5689601" cy="365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ct val="100000"/>
              </a:lnSpc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2023 Kate Farms,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7E3DA-62C8-B149-8D77-FA13611C9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1671" y="6355081"/>
            <a:ext cx="487282" cy="365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1000" b="1">
                <a:solidFill>
                  <a:schemeClr val="tx1"/>
                </a:solidFill>
              </a:defRPr>
            </a:lvl1pPr>
          </a:lstStyle>
          <a:p>
            <a:fld id="{0E627469-E42A-6C49-B11C-E8BEC0D4F63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903E3A-8180-A1A3-24FE-40662F12B4C5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67" y="6424385"/>
            <a:ext cx="1201534" cy="2738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66E4D1-BAC3-693E-48AB-89417FFBFBA6}"/>
              </a:ext>
            </a:extLst>
          </p:cNvPr>
          <p:cNvSpPr/>
          <p:nvPr userDrawn="1"/>
        </p:nvSpPr>
        <p:spPr>
          <a:xfrm>
            <a:off x="0" y="0"/>
            <a:ext cx="12188952" cy="356616"/>
          </a:xfrm>
          <a:prstGeom prst="rect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21D7E8-DC4E-FF12-5571-8677782FCF01}"/>
              </a:ext>
            </a:extLst>
          </p:cNvPr>
          <p:cNvSpPr/>
          <p:nvPr userDrawn="1"/>
        </p:nvSpPr>
        <p:spPr>
          <a:xfrm>
            <a:off x="10364970" y="0"/>
            <a:ext cx="1827030" cy="356616"/>
          </a:xfrm>
          <a:prstGeom prst="rect">
            <a:avLst/>
          </a:prstGeom>
          <a:solidFill>
            <a:srgbClr val="F9A01B"/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0" name="Action Button: Custom 9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D4B82AAD-C58C-EC09-50E5-40FC0359BC6A}"/>
              </a:ext>
            </a:extLst>
          </p:cNvPr>
          <p:cNvSpPr/>
          <p:nvPr userDrawn="1"/>
        </p:nvSpPr>
        <p:spPr>
          <a:xfrm>
            <a:off x="1" y="5743576"/>
            <a:ext cx="478775" cy="1114424"/>
          </a:xfrm>
          <a:prstGeom prst="actionButtonBlank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4465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21" name="Graphic 20" descr="Home with solid fill">
            <a:extLst>
              <a:ext uri="{FF2B5EF4-FFF2-40B4-BE49-F238E27FC236}">
                <a16:creationId xmlns:a16="http://schemas.microsoft.com/office/drawing/2014/main" id="{4FA18BA2-5858-9AD6-26D6-E345C433C932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66061" y="6386366"/>
            <a:ext cx="366063" cy="366063"/>
          </a:xfrm>
          <a:prstGeom prst="rect">
            <a:avLst/>
          </a:prstGeom>
        </p:spPr>
      </p:pic>
      <p:sp>
        <p:nvSpPr>
          <p:cNvPr id="13" name="Oval 12">
            <a:hlinkClick r:id="" action="ppaction://noaction"/>
            <a:extLst>
              <a:ext uri="{FF2B5EF4-FFF2-40B4-BE49-F238E27FC236}">
                <a16:creationId xmlns:a16="http://schemas.microsoft.com/office/drawing/2014/main" id="{F75806A0-980F-0003-D14B-C3E1A57CADCD}"/>
              </a:ext>
            </a:extLst>
          </p:cNvPr>
          <p:cNvSpPr/>
          <p:nvPr userDrawn="1"/>
        </p:nvSpPr>
        <p:spPr>
          <a:xfrm>
            <a:off x="10007513" y="86503"/>
            <a:ext cx="183610" cy="183610"/>
          </a:xfrm>
          <a:prstGeom prst="ellipse">
            <a:avLst/>
          </a:prstGeom>
          <a:solidFill>
            <a:srgbClr val="FF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69" fontAlgn="auto" hangingPunct="0"/>
            <a:r>
              <a:rPr lang="en-US" kern="0" dirty="0">
                <a:solidFill>
                  <a:srgbClr val="FFFFFF"/>
                </a:solidFill>
                <a:latin typeface="Arial" panose="020B0604020202020204"/>
                <a:sym typeface="Helvetica Neue"/>
              </a:rPr>
              <a:t>+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87E296D-3315-2846-B349-A869421B3CA8}"/>
              </a:ext>
            </a:extLst>
          </p:cNvPr>
          <p:cNvSpPr txBox="1">
            <a:spLocks/>
          </p:cNvSpPr>
          <p:nvPr userDrawn="1"/>
        </p:nvSpPr>
        <p:spPr>
          <a:xfrm>
            <a:off x="593333" y="-1267"/>
            <a:ext cx="1095176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Why Kate Farms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40A3F0F-FD90-E445-822F-878C205D384F}"/>
              </a:ext>
            </a:extLst>
          </p:cNvPr>
          <p:cNvSpPr txBox="1">
            <a:spLocks/>
          </p:cNvSpPr>
          <p:nvPr userDrawn="1"/>
        </p:nvSpPr>
        <p:spPr>
          <a:xfrm>
            <a:off x="1821734" y="-1267"/>
            <a:ext cx="131591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Plant-based formulas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BB61674-BF30-3642-A3CC-7D0EC507F7FE}"/>
              </a:ext>
            </a:extLst>
          </p:cNvPr>
          <p:cNvSpPr txBox="1">
            <a:spLocks/>
          </p:cNvSpPr>
          <p:nvPr userDrawn="1"/>
        </p:nvSpPr>
        <p:spPr>
          <a:xfrm>
            <a:off x="3270873" y="-1267"/>
            <a:ext cx="177783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Science-backed formulations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FBF34D8-E7D0-C34B-942A-481BB5758DB2}"/>
              </a:ext>
            </a:extLst>
          </p:cNvPr>
          <p:cNvSpPr txBox="1">
            <a:spLocks/>
          </p:cNvSpPr>
          <p:nvPr userDrawn="1"/>
        </p:nvSpPr>
        <p:spPr>
          <a:xfrm>
            <a:off x="9221615" y="-1267"/>
            <a:ext cx="652674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Summary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0EAFBE-BBF2-C6F3-F016-4C7230D57AC7}"/>
              </a:ext>
            </a:extLst>
          </p:cNvPr>
          <p:cNvSpPr txBox="1"/>
          <p:nvPr userDrawn="1"/>
        </p:nvSpPr>
        <p:spPr>
          <a:xfrm>
            <a:off x="10364970" y="-11142"/>
            <a:ext cx="1827029" cy="356617"/>
          </a:xfrm>
          <a:prstGeom prst="rect">
            <a:avLst/>
          </a:prstGeom>
          <a:solidFill>
            <a:srgbClr val="FF9200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100" b="1" spc="-20" baseline="0" dirty="0">
                <a:solidFill>
                  <a:schemeClr val="tx1"/>
                </a:solidFill>
              </a:rPr>
              <a:t>Adult Renal Support </a:t>
            </a:r>
            <a:br>
              <a:rPr lang="en-US" sz="1100" b="1" spc="-20" baseline="0" dirty="0">
                <a:solidFill>
                  <a:schemeClr val="tx1"/>
                </a:solidFill>
              </a:rPr>
            </a:br>
            <a:r>
              <a:rPr lang="en-US" sz="1100" b="0" spc="-20" baseline="0" dirty="0">
                <a:solidFill>
                  <a:schemeClr val="tx1"/>
                </a:solidFill>
              </a:rPr>
              <a:t>Specialized Nutrition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7B70D7C-3518-0847-BCDC-E7E4C378DD5A}"/>
              </a:ext>
            </a:extLst>
          </p:cNvPr>
          <p:cNvSpPr txBox="1">
            <a:spLocks/>
          </p:cNvSpPr>
          <p:nvPr userDrawn="1"/>
        </p:nvSpPr>
        <p:spPr>
          <a:xfrm>
            <a:off x="5181929" y="-1267"/>
            <a:ext cx="141469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Clinically demonstrated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629CFC9F-1CC9-6F42-82AC-14CF12D4F1AC}"/>
              </a:ext>
            </a:extLst>
          </p:cNvPr>
          <p:cNvSpPr txBox="1">
            <a:spLocks/>
          </p:cNvSpPr>
          <p:nvPr userDrawn="1"/>
        </p:nvSpPr>
        <p:spPr>
          <a:xfrm>
            <a:off x="6729845" y="-1267"/>
            <a:ext cx="1161049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Sustainable future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9B5862C-F839-8047-9BFD-74A9CAF494BA}"/>
              </a:ext>
            </a:extLst>
          </p:cNvPr>
          <p:cNvSpPr txBox="1">
            <a:spLocks/>
          </p:cNvSpPr>
          <p:nvPr userDrawn="1"/>
        </p:nvSpPr>
        <p:spPr>
          <a:xfrm>
            <a:off x="8024119" y="-1267"/>
            <a:ext cx="1064271" cy="353450"/>
          </a:xfrm>
          <a:prstGeom prst="rect">
            <a:avLst/>
          </a:prstGeom>
        </p:spPr>
        <p:txBody>
          <a:bodyPr lIns="0" rIns="0" anchor="ctr"/>
          <a:lstStyle>
            <a:lvl1pPr marL="0" indent="0" algn="ctr" defTabSz="914378" rtl="0" eaLnBrk="1" fontAlgn="ctr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594" indent="-228594" algn="l" defTabSz="914378" rtl="0" eaLnBrk="1" fontAlgn="ctr" latinLnBrk="0" hangingPunct="1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89" indent="-228594" algn="l" defTabSz="914378" rtl="0" eaLnBrk="1" fontAlgn="ctr" latinLnBrk="0" hangingPunct="1">
              <a:lnSpc>
                <a:spcPts val="2000"/>
              </a:lnSpc>
              <a:spcBef>
                <a:spcPts val="600"/>
              </a:spcBef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783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378" indent="-228594" algn="l" defTabSz="914378" rtl="0" eaLnBrk="1" fontAlgn="ctr" latinLnBrk="0" hangingPunct="1">
              <a:lnSpc>
                <a:spcPts val="1800"/>
              </a:lnSpc>
              <a:spcBef>
                <a:spcPts val="400"/>
              </a:spcBef>
              <a:buFont typeface="System Font Regular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000" dirty="0"/>
              <a:t>Easily accessible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BB66F5-C4B7-D743-835C-259D8C37D193}"/>
              </a:ext>
            </a:extLst>
          </p:cNvPr>
          <p:cNvSpPr txBox="1"/>
          <p:nvPr userDrawn="1"/>
        </p:nvSpPr>
        <p:spPr>
          <a:xfrm>
            <a:off x="1951200" y="-237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92B9E3-893D-2241-BA65-F48986923249}"/>
              </a:ext>
            </a:extLst>
          </p:cNvPr>
          <p:cNvSpPr txBox="1"/>
          <p:nvPr userDrawn="1"/>
        </p:nvSpPr>
        <p:spPr>
          <a:xfrm>
            <a:off x="4060371" y="2286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27" name="Rectangle 26">
            <a:hlinkClick r:id="rId29" action="ppaction://hlinksldjump"/>
            <a:extLst>
              <a:ext uri="{FF2B5EF4-FFF2-40B4-BE49-F238E27FC236}">
                <a16:creationId xmlns:a16="http://schemas.microsoft.com/office/drawing/2014/main" id="{85C1DE80-AF41-A246-B5A2-B6BD38D6C8A7}"/>
              </a:ext>
            </a:extLst>
          </p:cNvPr>
          <p:cNvSpPr/>
          <p:nvPr userDrawn="1"/>
        </p:nvSpPr>
        <p:spPr>
          <a:xfrm>
            <a:off x="515566" y="71926"/>
            <a:ext cx="1179577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hlinkClick r:id="" action="ppaction://noaction"/>
            <a:extLst>
              <a:ext uri="{FF2B5EF4-FFF2-40B4-BE49-F238E27FC236}">
                <a16:creationId xmlns:a16="http://schemas.microsoft.com/office/drawing/2014/main" id="{01B7CB7E-EAE2-154A-BE37-DA232E4049E1}"/>
              </a:ext>
            </a:extLst>
          </p:cNvPr>
          <p:cNvSpPr/>
          <p:nvPr userDrawn="1"/>
        </p:nvSpPr>
        <p:spPr>
          <a:xfrm>
            <a:off x="1828798" y="71926"/>
            <a:ext cx="12801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64810A29-873A-304C-93D6-D9451983E03D}"/>
              </a:ext>
            </a:extLst>
          </p:cNvPr>
          <p:cNvSpPr/>
          <p:nvPr userDrawn="1"/>
        </p:nvSpPr>
        <p:spPr>
          <a:xfrm>
            <a:off x="3291838" y="71926"/>
            <a:ext cx="173736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hlinkClick r:id="" action="ppaction://noaction"/>
            <a:extLst>
              <a:ext uri="{FF2B5EF4-FFF2-40B4-BE49-F238E27FC236}">
                <a16:creationId xmlns:a16="http://schemas.microsoft.com/office/drawing/2014/main" id="{A1F0118F-D9F4-8E42-89E2-3C8441CF87AA}"/>
              </a:ext>
            </a:extLst>
          </p:cNvPr>
          <p:cNvSpPr/>
          <p:nvPr userDrawn="1"/>
        </p:nvSpPr>
        <p:spPr>
          <a:xfrm>
            <a:off x="5157214" y="71926"/>
            <a:ext cx="14630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hlinkClick r:id="" action="ppaction://noaction"/>
            <a:extLst>
              <a:ext uri="{FF2B5EF4-FFF2-40B4-BE49-F238E27FC236}">
                <a16:creationId xmlns:a16="http://schemas.microsoft.com/office/drawing/2014/main" id="{A4BE3DD3-E416-544C-A6FA-A08C875C89AC}"/>
              </a:ext>
            </a:extLst>
          </p:cNvPr>
          <p:cNvSpPr/>
          <p:nvPr userDrawn="1"/>
        </p:nvSpPr>
        <p:spPr>
          <a:xfrm>
            <a:off x="6775702" y="71926"/>
            <a:ext cx="10972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hlinkClick r:id="" action="ppaction://noaction"/>
            <a:extLst>
              <a:ext uri="{FF2B5EF4-FFF2-40B4-BE49-F238E27FC236}">
                <a16:creationId xmlns:a16="http://schemas.microsoft.com/office/drawing/2014/main" id="{7CAF0009-7820-994F-99D4-74BF1A6A7C4D}"/>
              </a:ext>
            </a:extLst>
          </p:cNvPr>
          <p:cNvSpPr/>
          <p:nvPr userDrawn="1"/>
        </p:nvSpPr>
        <p:spPr>
          <a:xfrm>
            <a:off x="8055862" y="71926"/>
            <a:ext cx="100584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hlinkClick r:id="" action="ppaction://noaction"/>
            <a:extLst>
              <a:ext uri="{FF2B5EF4-FFF2-40B4-BE49-F238E27FC236}">
                <a16:creationId xmlns:a16="http://schemas.microsoft.com/office/drawing/2014/main" id="{E43A76ED-D99C-F446-BCB8-DA31160B2D20}"/>
              </a:ext>
            </a:extLst>
          </p:cNvPr>
          <p:cNvSpPr/>
          <p:nvPr userDrawn="1"/>
        </p:nvSpPr>
        <p:spPr>
          <a:xfrm>
            <a:off x="9226294" y="71926"/>
            <a:ext cx="640080" cy="1964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59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</p:sldLayoutIdLst>
  <p:hf hdr="0" dt="0"/>
  <p:txStyles>
    <p:titleStyle>
      <a:lvl1pPr algn="l" defTabSz="914378" rtl="0" eaLnBrk="1" fontAlgn="ctr" latinLnBrk="0" hangingPunct="1">
        <a:lnSpc>
          <a:spcPts val="36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8" rtl="0" eaLnBrk="1" fontAlgn="ctr" latinLnBrk="0" hangingPunct="1">
        <a:lnSpc>
          <a:spcPts val="22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indent="-228594" algn="l" defTabSz="914378" rtl="0" eaLnBrk="1" fontAlgn="ctr" latinLnBrk="0" hangingPunct="1">
        <a:lnSpc>
          <a:spcPts val="22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indent="-228594" algn="l" defTabSz="914378" rtl="0" eaLnBrk="1" fontAlgn="ctr" latinLnBrk="0" hangingPunct="1">
        <a:lnSpc>
          <a:spcPts val="2000"/>
        </a:lnSpc>
        <a:spcBef>
          <a:spcPts val="600"/>
        </a:spcBef>
        <a:buFont typeface="System Font Regular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indent="-228594" algn="l" defTabSz="914378" rtl="0" eaLnBrk="1" fontAlgn="ctr" latinLnBrk="0" hangingPunct="1">
        <a:lnSpc>
          <a:spcPts val="1800"/>
        </a:lnSpc>
        <a:spcBef>
          <a:spcPts val="4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8" indent="-228594" algn="l" defTabSz="914378" rtl="0" eaLnBrk="1" fontAlgn="ctr" latinLnBrk="0" hangingPunct="1">
        <a:lnSpc>
          <a:spcPts val="1800"/>
        </a:lnSpc>
        <a:spcBef>
          <a:spcPts val="400"/>
        </a:spcBef>
        <a:buFont typeface="System Font Regular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fontAlgn="ctr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2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7.png"/><Relationship Id="rId5" Type="http://schemas.openxmlformats.org/officeDocument/2006/relationships/slide" Target="slide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09378-0139-B746-146B-D597A7E83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Kate Farms</a:t>
            </a:r>
            <a:r>
              <a:rPr lang="en-US" baseline="30000" dirty="0"/>
              <a:t>®</a:t>
            </a:r>
            <a:r>
              <a:rPr lang="en-US" dirty="0"/>
              <a:t> is pleased to announce national availability of two Specialized Nutrition products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3DA29A-A3A3-28EB-212A-AB1E044A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2024 Kate Farms,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021BB-2201-C341-596A-C23A4D1AD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27469-E42A-6C49-B11C-E8BEC0D4F63F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DAA43E-3205-B0C8-BDB2-F0A9C96E3C66}"/>
              </a:ext>
            </a:extLst>
          </p:cNvPr>
          <p:cNvSpPr txBox="1"/>
          <p:nvPr/>
        </p:nvSpPr>
        <p:spPr>
          <a:xfrm>
            <a:off x="661068" y="2105561"/>
            <a:ext cx="62179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Kate Farms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®</a:t>
            </a:r>
            <a:r>
              <a:rPr lang="en-US" sz="2000" b="1" dirty="0"/>
              <a:t> Glucose Support 1.2 Closed System Kate Farms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®</a:t>
            </a:r>
            <a:r>
              <a:rPr lang="en-US" sz="2000" b="1" dirty="0"/>
              <a:t> Renal Support 1.8 Closed System</a:t>
            </a:r>
          </a:p>
          <a:p>
            <a:endParaRPr lang="en-US" sz="2000" dirty="0"/>
          </a:p>
          <a:p>
            <a:r>
              <a:rPr lang="en-US" sz="2000" dirty="0"/>
              <a:t>Available July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D0E9DB-B2CB-1A0B-2946-B8782001F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196" y="2186253"/>
            <a:ext cx="1970989" cy="2767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396FFC-3724-C949-023D-C94945178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339" y="2186253"/>
            <a:ext cx="1970988" cy="2770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5CD9BE-7CE4-65C3-5407-95814FECFB46}"/>
              </a:ext>
            </a:extLst>
          </p:cNvPr>
          <p:cNvSpPr txBox="1"/>
          <p:nvPr/>
        </p:nvSpPr>
        <p:spPr>
          <a:xfrm>
            <a:off x="661068" y="4642730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Kate Farms is available through major distributors.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323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2437C7-EBE9-1F98-71F0-FF62FAD7E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 sz="3200" kern="0" spc="0" dirty="0">
                <a:latin typeface="Arial" panose="020B0604020202020204" pitchFamily="34" charset="0"/>
                <a:cs typeface="Arial" panose="020B0604020202020204" pitchFamily="34" charset="0"/>
              </a:rPr>
              <a:t>Designed to help </a:t>
            </a:r>
            <a:r>
              <a:rPr lang="en-US" sz="3200" kern="0" spc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blood sugar management*</a:t>
            </a:r>
            <a:r>
              <a:rPr lang="en-US" sz="3200" kern="0" spc="0" dirty="0">
                <a:latin typeface="Arial" panose="020B0604020202020204" pitchFamily="34" charset="0"/>
                <a:cs typeface="Arial" panose="020B0604020202020204" pitchFamily="34" charset="0"/>
              </a:rPr>
              <a:t> and overall health</a:t>
            </a:r>
            <a:br>
              <a:rPr lang="en-US" dirty="0">
                <a:solidFill>
                  <a:srgbClr val="248477"/>
                </a:solidFill>
                <a:sym typeface="Georgia"/>
              </a:rPr>
            </a:br>
            <a:endParaRPr lang="en-US" dirty="0">
              <a:solidFill>
                <a:srgbClr val="248477"/>
              </a:solidFill>
            </a:endParaRP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0154C63B-70FE-DFE5-BCE5-7612BF727039}"/>
              </a:ext>
            </a:extLst>
          </p:cNvPr>
          <p:cNvSpPr txBox="1">
            <a:spLocks/>
          </p:cNvSpPr>
          <p:nvPr/>
        </p:nvSpPr>
        <p:spPr>
          <a:xfrm>
            <a:off x="7411833" y="6449078"/>
            <a:ext cx="4107067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fontAlgn="ctr" latinLnBrk="0" hangingPunct="1">
              <a:lnSpc>
                <a:spcPts val="1400"/>
              </a:lnSpc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ctr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2024 Kate Farms, Inc. All Rights Reserved.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4817F6F5-4BC4-6C58-818F-C2856298C181}"/>
              </a:ext>
            </a:extLst>
          </p:cNvPr>
          <p:cNvSpPr txBox="1">
            <a:spLocks/>
          </p:cNvSpPr>
          <p:nvPr/>
        </p:nvSpPr>
        <p:spPr>
          <a:xfrm>
            <a:off x="11701670" y="6449078"/>
            <a:ext cx="487282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fontAlgn="ctr" latinLnBrk="0" hangingPunct="1">
              <a:lnSpc>
                <a:spcPts val="1400"/>
              </a:lnSpc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ctr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27469-E42A-6C49-B11C-E8BEC0D4F63F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ctr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446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45E56B-4433-6646-2DD9-F2C66A31CC40}"/>
              </a:ext>
            </a:extLst>
          </p:cNvPr>
          <p:cNvSpPr txBox="1"/>
          <p:nvPr/>
        </p:nvSpPr>
        <p:spPr>
          <a:xfrm>
            <a:off x="4826377" y="2096268"/>
            <a:ext cx="3192805" cy="5377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10000"/>
              </a:lnSpc>
              <a:spcBef>
                <a:spcPts val="2175"/>
              </a:spcBef>
              <a:spcAft>
                <a:spcPts val="0"/>
              </a:spcAft>
              <a:buClr>
                <a:srgbClr val="FF5438"/>
              </a:buClr>
              <a:buSzPct val="120000"/>
              <a:buFontTx/>
              <a:buNone/>
              <a:tabLst/>
              <a:defRPr sz="2200" b="1">
                <a:solidFill>
                  <a:srgbClr val="0070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Contains a unique blend</a:t>
            </a:r>
            <a:r>
              <a:rPr kumimoji="0" lang="en-US" sz="800" b="0" i="0" u="none" strike="noStrike" kern="0" cap="none" spc="0" normalizeH="0" baseline="30000" noProof="0" dirty="0">
                <a:ln>
                  <a:noFill/>
                </a:ln>
                <a:solidFill>
                  <a:srgbClr val="00446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kern="0" baseline="30000" dirty="0">
                <a:solidFill>
                  <a:srgbClr val="004469"/>
                </a:solidFill>
                <a:latin typeface="Arial"/>
                <a:cs typeface="Arial"/>
                <a:sym typeface="Arial"/>
              </a:rPr>
              <a:t>†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designed to support blood sugar management as part of a balanced diet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rgbClr val="004469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9F00BA-3E8B-FAF4-04BC-32BF0617CC37}"/>
              </a:ext>
            </a:extLst>
          </p:cNvPr>
          <p:cNvSpPr txBox="1"/>
          <p:nvPr/>
        </p:nvSpPr>
        <p:spPr>
          <a:xfrm>
            <a:off x="4826377" y="5554607"/>
            <a:ext cx="3524749" cy="4345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Highest quality certifications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AF07A41-1835-7C79-CDCF-1A13476CF007}"/>
              </a:ext>
            </a:extLst>
          </p:cNvPr>
          <p:cNvSpPr txBox="1"/>
          <p:nvPr/>
        </p:nvSpPr>
        <p:spPr>
          <a:xfrm>
            <a:off x="8351126" y="2200474"/>
            <a:ext cx="3475090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0040" marR="0" lvl="0" indent="-320040" algn="l" defTabSz="914400" rtl="0" eaLnBrk="1" fontAlgn="ctr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64 g protein per L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600" i="0" u="none" strike="noStrike" kern="0" cap="none" spc="0" normalizeH="0" baseline="3000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‡ </a:t>
            </a:r>
          </a:p>
          <a:p>
            <a:pPr marL="320040" indent="-320040">
              <a:spcBef>
                <a:spcPts val="800"/>
              </a:spcBef>
              <a:buBlip>
                <a:blip r:embed="rId4"/>
              </a:buBlip>
            </a:pPr>
            <a:r>
              <a:rPr lang="en-US" sz="1400" dirty="0"/>
              <a:t>Unique fiber blend that supports tolerance, gut health, and the microbiome</a:t>
            </a:r>
            <a:r>
              <a:rPr lang="en-US" sz="1400" baseline="30000" dirty="0"/>
              <a:t>1</a:t>
            </a:r>
          </a:p>
          <a:p>
            <a:pPr marL="320040" marR="0" lvl="0" indent="-320040" algn="l" defTabSz="914400" rtl="0" eaLnBrk="1" fontAlgn="ctr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Low glycemic index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30" name="Straight Connector 16">
            <a:extLst>
              <a:ext uri="{FF2B5EF4-FFF2-40B4-BE49-F238E27FC236}">
                <a16:creationId xmlns:a16="http://schemas.microsoft.com/office/drawing/2014/main" id="{44C62688-67A4-0087-8351-68B7D0A4C738}"/>
              </a:ext>
            </a:extLst>
          </p:cNvPr>
          <p:cNvSpPr/>
          <p:nvPr/>
        </p:nvSpPr>
        <p:spPr>
          <a:xfrm>
            <a:off x="4826376" y="3678485"/>
            <a:ext cx="6803836" cy="0"/>
          </a:xfrm>
          <a:prstGeom prst="line">
            <a:avLst/>
          </a:prstGeom>
          <a:ln w="12700">
            <a:solidFill>
              <a:schemeClr val="accent1"/>
            </a:solidFill>
            <a:miter lim="400000"/>
          </a:ln>
        </p:spPr>
        <p:txBody>
          <a:bodyPr lIns="45719" tIns="45719" rIns="45719" bIns="45719"/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4465"/>
              </a:solidFill>
              <a:effectLst/>
              <a:uLnTx/>
              <a:uFillTx/>
              <a:latin typeface="Helvetica Neue"/>
              <a:ea typeface="+mn-ea"/>
              <a:cs typeface="Helvetica"/>
              <a:sym typeface="Helvetica Neue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C620DE0-820E-BA20-9025-F66B85C61AEA}"/>
              </a:ext>
            </a:extLst>
          </p:cNvPr>
          <p:cNvSpPr txBox="1"/>
          <p:nvPr/>
        </p:nvSpPr>
        <p:spPr>
          <a:xfrm>
            <a:off x="2312812" y="6352157"/>
            <a:ext cx="6961694" cy="4437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68580" marR="0" lvl="0" indent="-68580" algn="l" defTabSz="914400" rtl="0" eaLnBrk="1" fontAlgn="auto" latinLnBrk="0" hangingPunct="0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446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*As part of a balanced diet.</a:t>
            </a:r>
          </a:p>
          <a:p>
            <a:pPr marL="45720" marR="0" lvl="0" indent="-45720" algn="l" defTabSz="914400" rtl="0" eaLnBrk="1" fontAlgn="auto" latinLnBrk="0" hangingPunct="0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700" b="0" i="0" u="none" strike="noStrike" kern="0" cap="none" spc="0" normalizeH="0" baseline="30000" noProof="0" dirty="0">
                <a:ln>
                  <a:noFill/>
                </a:ln>
                <a:solidFill>
                  <a:srgbClr val="00446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†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446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 blend of plant-based protein, soluble and insoluble fiber, and carbohydrates.</a:t>
            </a:r>
          </a:p>
          <a:p>
            <a:pPr defTabSz="1219169" hangingPunct="0"/>
            <a:r>
              <a:rPr kumimoji="0" lang="en-US" sz="700" i="0" u="none" strike="noStrike" kern="0" cap="none" spc="0" normalizeH="0" baseline="3000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‡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4465"/>
                </a:solidFill>
                <a:effectLst/>
                <a:uLnTx/>
                <a:uFillTx/>
                <a:latin typeface="Arial" panose="020B0604020202020204"/>
                <a:ea typeface="Helvetica Neue"/>
                <a:cs typeface="Arial"/>
                <a:sym typeface="Helvetica Neue"/>
              </a:rPr>
              <a:t>See nutrition information for fat and saturated fat content.</a:t>
            </a:r>
            <a:endParaRPr kumimoji="0" lang="en-US" sz="700" b="1" i="0" u="none" strike="noStrike" kern="0" cap="none" spc="0" normalizeH="0" baseline="0" noProof="0" dirty="0">
              <a:ln>
                <a:noFill/>
              </a:ln>
              <a:solidFill>
                <a:srgbClr val="004465"/>
              </a:solidFill>
              <a:effectLst/>
              <a:uLnTx/>
              <a:uFillTx/>
              <a:latin typeface="Arial" panose="020B0604020202020204"/>
              <a:ea typeface="Helvetica 75"/>
              <a:cs typeface="Arial"/>
              <a:sym typeface="Helvetica Neue"/>
            </a:endParaRPr>
          </a:p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004465"/>
                </a:solidFill>
                <a:effectLst/>
                <a:uLnTx/>
                <a:uFillTx/>
                <a:latin typeface="Arial" panose="020B0604020202020204"/>
                <a:ea typeface="Helvetica 75"/>
                <a:cs typeface="Arial"/>
                <a:sym typeface="Helvetica Neue"/>
              </a:rPr>
              <a:t>Reference: 1.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4465"/>
                </a:solidFill>
                <a:effectLst/>
                <a:uLnTx/>
                <a:uFillTx/>
                <a:latin typeface="Arial" panose="020B0604020202020204"/>
                <a:ea typeface="Helvetica Neue"/>
                <a:cs typeface="Arial"/>
                <a:sym typeface="Helvetica Neue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Cara KC, Beauchesne AR, et al. 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JPEN J Parenter Enteral Nutr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2021;45(5):882–906. </a:t>
            </a: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4465"/>
                </a:solidFill>
                <a:effectLst/>
                <a:uLnTx/>
                <a:uFillTx/>
                <a:latin typeface="Arial" panose="020B0604020202020204"/>
                <a:ea typeface="Helvetica Neue"/>
                <a:cs typeface="Arial"/>
                <a:sym typeface="Helvetica Neue"/>
              </a:rPr>
              <a:t>Inquis Clinical Research, Toronto.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2105F-AF99-0ACF-8631-A41EEA4537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221"/>
          <a:stretch/>
        </p:blipFill>
        <p:spPr>
          <a:xfrm>
            <a:off x="8776601" y="5611817"/>
            <a:ext cx="1921281" cy="331569"/>
          </a:xfrm>
          <a:prstGeom prst="rect">
            <a:avLst/>
          </a:prstGeom>
        </p:spPr>
      </p:pic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5D930EFB-08B8-7844-AE83-0C1F49D10B5D}"/>
              </a:ext>
            </a:extLst>
          </p:cNvPr>
          <p:cNvSpPr/>
          <p:nvPr/>
        </p:nvSpPr>
        <p:spPr>
          <a:xfrm>
            <a:off x="214484" y="6449078"/>
            <a:ext cx="1736979" cy="3369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B13055-4526-28CE-6DE8-A17D2237DDF0}"/>
              </a:ext>
            </a:extLst>
          </p:cNvPr>
          <p:cNvSpPr txBox="1"/>
          <p:nvPr/>
        </p:nvSpPr>
        <p:spPr>
          <a:xfrm>
            <a:off x="1169670" y="5611817"/>
            <a:ext cx="3742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UPC case: 811112030959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NDC: 11112-0030-94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D54241-2C39-8AF0-5D75-49D6774CC49D}"/>
              </a:ext>
            </a:extLst>
          </p:cNvPr>
          <p:cNvSpPr txBox="1"/>
          <p:nvPr/>
        </p:nvSpPr>
        <p:spPr>
          <a:xfrm>
            <a:off x="4844912" y="3879996"/>
            <a:ext cx="3064178" cy="4345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1219169" rtl="0" eaLnBrk="1" fontAlgn="auto" latinLnBrk="0" hangingPunct="0">
              <a:lnSpc>
                <a:spcPts val="2130"/>
              </a:lnSpc>
              <a:spcBef>
                <a:spcPts val="2175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 sz="2200" b="1">
                <a:solidFill>
                  <a:srgbClr val="0070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Made for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tolerance</a:t>
            </a:r>
            <a:endParaRPr kumimoji="0" lang="en-US" sz="1600" b="1" i="0" u="none" strike="noStrike" kern="0" cap="none" spc="0" normalizeH="0" baseline="30000" noProof="0" dirty="0">
              <a:ln>
                <a:noFill/>
              </a:ln>
              <a:solidFill>
                <a:srgbClr val="004469"/>
              </a:solidFill>
              <a:effectLst/>
              <a:uLnTx/>
              <a:uFillTx/>
              <a:latin typeface="Arial"/>
              <a:ea typeface="Georgia"/>
              <a:cs typeface="Arial" panose="020B0604020202020204" pitchFamily="34" charset="0"/>
              <a:sym typeface="Georgia"/>
            </a:endParaRPr>
          </a:p>
        </p:txBody>
      </p:sp>
      <p:sp>
        <p:nvSpPr>
          <p:cNvPr id="8" name="Straight Connector 16">
            <a:extLst>
              <a:ext uri="{FF2B5EF4-FFF2-40B4-BE49-F238E27FC236}">
                <a16:creationId xmlns:a16="http://schemas.microsoft.com/office/drawing/2014/main" id="{6DF1597E-A094-88EA-EA01-7AEBDC06966F}"/>
              </a:ext>
            </a:extLst>
          </p:cNvPr>
          <p:cNvSpPr/>
          <p:nvPr/>
        </p:nvSpPr>
        <p:spPr>
          <a:xfrm>
            <a:off x="4841598" y="5242907"/>
            <a:ext cx="6860072" cy="0"/>
          </a:xfrm>
          <a:prstGeom prst="line">
            <a:avLst/>
          </a:prstGeom>
          <a:ln w="12700">
            <a:solidFill>
              <a:schemeClr val="accent1"/>
            </a:solidFill>
            <a:miter lim="400000"/>
          </a:ln>
        </p:spPr>
        <p:txBody>
          <a:bodyPr lIns="45719" tIns="45719" rIns="45719" bIns="45719"/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4465"/>
              </a:solidFill>
              <a:effectLst/>
              <a:uLnTx/>
              <a:uFillTx/>
              <a:latin typeface="Helvetica Neue"/>
              <a:ea typeface="+mn-ea"/>
              <a:cs typeface="Helvetica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9A6E88-BCEC-4C21-ADAD-729AF8E739B1}"/>
              </a:ext>
            </a:extLst>
          </p:cNvPr>
          <p:cNvSpPr txBox="1"/>
          <p:nvPr/>
        </p:nvSpPr>
        <p:spPr>
          <a:xfrm>
            <a:off x="8701271" y="3781898"/>
            <a:ext cx="326680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004469"/>
                </a:solidFill>
                <a:latin typeface="Arial" panose="020B0604020202020204"/>
              </a:rPr>
              <a:t>Low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osmolality t</a:t>
            </a:r>
            <a:r>
              <a:rPr lang="en-US" sz="1300" dirty="0">
                <a:solidFill>
                  <a:srgbClr val="004469"/>
                </a:solidFill>
                <a:latin typeface="Arial" panose="020B0604020202020204"/>
              </a:rPr>
              <a:t>hat may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support GI tolerance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697C4B-C241-D581-8F25-06AA365C22DA}"/>
              </a:ext>
            </a:extLst>
          </p:cNvPr>
          <p:cNvSpPr txBox="1"/>
          <p:nvPr/>
        </p:nvSpPr>
        <p:spPr>
          <a:xfrm>
            <a:off x="8695606" y="4254392"/>
            <a:ext cx="327246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Organic MCT oil for easy fat absorption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5A83BD-9DE3-AA61-A4E4-F6D7F4527E84}"/>
              </a:ext>
            </a:extLst>
          </p:cNvPr>
          <p:cNvSpPr txBox="1"/>
          <p:nvPr/>
        </p:nvSpPr>
        <p:spPr>
          <a:xfrm>
            <a:off x="8695606" y="4590520"/>
            <a:ext cx="32724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artificial sweeteners and no sugar alcohols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0133B76-6266-FE1B-433D-E8B7DC986B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4638" y="3905213"/>
            <a:ext cx="260968" cy="2050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72BBF2-3BA4-5164-AB1B-DBB599E5DE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4637" y="4337383"/>
            <a:ext cx="260968" cy="2050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35E0FEE-07FA-4DAC-42B6-C461B247AF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2917" y="4761093"/>
            <a:ext cx="260968" cy="2050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84CC2D-76CC-22D3-1578-1BE29E275D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5826" y="2596520"/>
            <a:ext cx="260968" cy="205046"/>
          </a:xfrm>
          <a:prstGeom prst="rect">
            <a:avLst/>
          </a:prstGeom>
        </p:spPr>
      </p:pic>
      <p:pic>
        <p:nvPicPr>
          <p:cNvPr id="14" name="Picture 13" descr="A plastic bag of liquid&#10;&#10;Description automatically generated">
            <a:extLst>
              <a:ext uri="{FF2B5EF4-FFF2-40B4-BE49-F238E27FC236}">
                <a16:creationId xmlns:a16="http://schemas.microsoft.com/office/drawing/2014/main" id="{A9F89F82-D3A2-4747-1F96-ADE832196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69" y="1495787"/>
            <a:ext cx="3266803" cy="444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19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2437C7-EBE9-1F98-71F0-FF62FAD7E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 sz="3200" kern="0" spc="0" dirty="0">
                <a:latin typeface="Arial" panose="020B0604020202020204" pitchFamily="34" charset="0"/>
                <a:cs typeface="Arial" panose="020B0604020202020204" pitchFamily="34" charset="0"/>
              </a:rPr>
              <a:t>Designed to help meet the nutrition </a:t>
            </a:r>
            <a:r>
              <a:rPr lang="en-US" sz="3200" kern="0" spc="0" dirty="0">
                <a:solidFill>
                  <a:srgbClr val="FF9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 of </a:t>
            </a:r>
            <a:br>
              <a:rPr lang="en-US" sz="3200" kern="0" spc="0" dirty="0">
                <a:solidFill>
                  <a:srgbClr val="FF92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9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on dialysis</a:t>
            </a:r>
            <a:r>
              <a:rPr lang="en-US" baseline="30000" dirty="0">
                <a:solidFill>
                  <a:srgbClr val="FF9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br>
              <a:rPr lang="en-US" sz="3200" kern="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solidFill>
                  <a:srgbClr val="248477"/>
                </a:solidFill>
                <a:sym typeface="Georgia"/>
              </a:rPr>
            </a:br>
            <a:endParaRPr lang="en-US" dirty="0">
              <a:solidFill>
                <a:srgbClr val="248477"/>
              </a:solidFill>
            </a:endParaRP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0154C63B-70FE-DFE5-BCE5-7612BF727039}"/>
              </a:ext>
            </a:extLst>
          </p:cNvPr>
          <p:cNvSpPr txBox="1">
            <a:spLocks/>
          </p:cNvSpPr>
          <p:nvPr/>
        </p:nvSpPr>
        <p:spPr>
          <a:xfrm>
            <a:off x="7411833" y="6449078"/>
            <a:ext cx="4107067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fontAlgn="ctr" latinLnBrk="0" hangingPunct="1">
              <a:lnSpc>
                <a:spcPts val="1400"/>
              </a:lnSpc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ctr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2024 Kate Farms, Inc. All Rights Reserved.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4817F6F5-4BC4-6C58-818F-C2856298C181}"/>
              </a:ext>
            </a:extLst>
          </p:cNvPr>
          <p:cNvSpPr txBox="1">
            <a:spLocks/>
          </p:cNvSpPr>
          <p:nvPr/>
        </p:nvSpPr>
        <p:spPr>
          <a:xfrm>
            <a:off x="11701670" y="6449078"/>
            <a:ext cx="487282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fontAlgn="ctr" latinLnBrk="0" hangingPunct="1">
              <a:lnSpc>
                <a:spcPts val="1400"/>
              </a:lnSpc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ctr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27469-E42A-6C49-B11C-E8BEC0D4F63F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ctr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446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45E56B-4433-6646-2DD9-F2C66A31CC40}"/>
              </a:ext>
            </a:extLst>
          </p:cNvPr>
          <p:cNvSpPr txBox="1"/>
          <p:nvPr/>
        </p:nvSpPr>
        <p:spPr>
          <a:xfrm>
            <a:off x="4844911" y="2015429"/>
            <a:ext cx="3192805" cy="5377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1219169" rtl="0" eaLnBrk="1" fontAlgn="auto" latinLnBrk="0" hangingPunct="0">
              <a:lnSpc>
                <a:spcPts val="2130"/>
              </a:lnSpc>
              <a:spcBef>
                <a:spcPts val="2175"/>
              </a:spcBef>
              <a:spcAft>
                <a:spcPts val="0"/>
              </a:spcAft>
              <a:buClr>
                <a:srgbClr val="F9A01B"/>
              </a:buClr>
              <a:buSzPct val="120000"/>
              <a:buFontTx/>
              <a:buNone/>
              <a:tabLst/>
              <a:defRPr sz="2200" b="1">
                <a:solidFill>
                  <a:srgbClr val="0070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Formulated to meet expert recommendations*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lang="en-US" sz="1600" b="1" i="1" u="none" strike="noStrike" kern="0" cap="none" spc="0" normalizeH="0" baseline="30000" noProof="0" dirty="0">
              <a:ln>
                <a:noFill/>
              </a:ln>
              <a:solidFill>
                <a:srgbClr val="004469"/>
              </a:solidFill>
              <a:effectLst/>
              <a:uLnTx/>
              <a:uFillTx/>
              <a:latin typeface="Georgia" panose="02040502050405020303" pitchFamily="18" charset="0"/>
              <a:ea typeface="Arial"/>
              <a:cs typeface="Arial"/>
              <a:sym typeface="Georgia"/>
            </a:endParaRPr>
          </a:p>
        </p:txBody>
      </p:sp>
      <p:sp>
        <p:nvSpPr>
          <p:cNvPr id="30" name="Straight Connector 16">
            <a:extLst>
              <a:ext uri="{FF2B5EF4-FFF2-40B4-BE49-F238E27FC236}">
                <a16:creationId xmlns:a16="http://schemas.microsoft.com/office/drawing/2014/main" id="{44C62688-67A4-0087-8351-68B7D0A4C738}"/>
              </a:ext>
            </a:extLst>
          </p:cNvPr>
          <p:cNvSpPr/>
          <p:nvPr/>
        </p:nvSpPr>
        <p:spPr>
          <a:xfrm>
            <a:off x="4826377" y="3151656"/>
            <a:ext cx="6595760" cy="0"/>
          </a:xfrm>
          <a:prstGeom prst="line">
            <a:avLst/>
          </a:prstGeom>
          <a:ln w="12700">
            <a:solidFill>
              <a:schemeClr val="accent1"/>
            </a:solidFill>
            <a:miter lim="400000"/>
          </a:ln>
        </p:spPr>
        <p:txBody>
          <a:bodyPr lIns="45719" tIns="45719" rIns="45719" bIns="45719"/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4465"/>
              </a:solidFill>
              <a:effectLst/>
              <a:uLnTx/>
              <a:uFillTx/>
              <a:latin typeface="Helvetica Neue"/>
              <a:ea typeface="+mn-ea"/>
              <a:cs typeface="Helvetica"/>
              <a:sym typeface="Helvetica Neue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9F00BA-3E8B-FAF4-04BC-32BF0617CC37}"/>
              </a:ext>
            </a:extLst>
          </p:cNvPr>
          <p:cNvSpPr txBox="1"/>
          <p:nvPr/>
        </p:nvSpPr>
        <p:spPr>
          <a:xfrm>
            <a:off x="4844912" y="3462895"/>
            <a:ext cx="3064178" cy="4345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1219169" rtl="0" eaLnBrk="1" fontAlgn="auto" latinLnBrk="0" hangingPunct="0">
              <a:lnSpc>
                <a:spcPts val="2130"/>
              </a:lnSpc>
              <a:spcBef>
                <a:spcPts val="2175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 sz="2200" b="1">
                <a:solidFill>
                  <a:srgbClr val="00706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Made for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tolerance</a:t>
            </a:r>
            <a:endParaRPr kumimoji="0" lang="en-US" sz="1600" b="1" i="0" u="none" strike="noStrike" kern="0" cap="none" spc="0" normalizeH="0" baseline="30000" noProof="0" dirty="0">
              <a:ln>
                <a:noFill/>
              </a:ln>
              <a:solidFill>
                <a:srgbClr val="004469"/>
              </a:solidFill>
              <a:effectLst/>
              <a:uLnTx/>
              <a:uFillTx/>
              <a:latin typeface="Arial"/>
              <a:ea typeface="Georgia"/>
              <a:cs typeface="Arial" panose="020B0604020202020204" pitchFamily="34" charset="0"/>
              <a:sym typeface="Georgia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AF07A41-1835-7C79-CDCF-1A13476CF007}"/>
              </a:ext>
            </a:extLst>
          </p:cNvPr>
          <p:cNvSpPr txBox="1"/>
          <p:nvPr/>
        </p:nvSpPr>
        <p:spPr>
          <a:xfrm>
            <a:off x="8298189" y="1964902"/>
            <a:ext cx="323274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Calorically dense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B0F3378-EC8D-D0BA-391A-ECF2BB1308C1}"/>
              </a:ext>
            </a:extLst>
          </p:cNvPr>
          <p:cNvSpPr txBox="1"/>
          <p:nvPr/>
        </p:nvSpPr>
        <p:spPr>
          <a:xfrm>
            <a:off x="8312801" y="2267448"/>
            <a:ext cx="32327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004469"/>
                </a:solidFill>
                <a:latin typeface="Arial" panose="020B0604020202020204"/>
              </a:rPr>
              <a:t>8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 g protein per L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rgbClr val="00446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†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446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FA81F3-4836-71BB-3211-DCFE7F29C2ED}"/>
              </a:ext>
            </a:extLst>
          </p:cNvPr>
          <p:cNvSpPr txBox="1"/>
          <p:nvPr/>
        </p:nvSpPr>
        <p:spPr>
          <a:xfrm>
            <a:off x="8312801" y="2608730"/>
            <a:ext cx="323274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Sodium, potassium, and phosphorus optimized to help manage imbalances</a:t>
            </a:r>
          </a:p>
        </p:txBody>
      </p:sp>
      <p:sp>
        <p:nvSpPr>
          <p:cNvPr id="41" name="Straight Connector 16">
            <a:extLst>
              <a:ext uri="{FF2B5EF4-FFF2-40B4-BE49-F238E27FC236}">
                <a16:creationId xmlns:a16="http://schemas.microsoft.com/office/drawing/2014/main" id="{3A63B255-827D-2495-A027-5C3FB9527ED2}"/>
              </a:ext>
            </a:extLst>
          </p:cNvPr>
          <p:cNvSpPr/>
          <p:nvPr/>
        </p:nvSpPr>
        <p:spPr>
          <a:xfrm>
            <a:off x="4841598" y="5201881"/>
            <a:ext cx="6512979" cy="0"/>
          </a:xfrm>
          <a:prstGeom prst="line">
            <a:avLst/>
          </a:prstGeom>
          <a:ln w="12700">
            <a:solidFill>
              <a:schemeClr val="accent1"/>
            </a:solidFill>
            <a:miter lim="400000"/>
          </a:ln>
        </p:spPr>
        <p:txBody>
          <a:bodyPr lIns="45719" tIns="45719" rIns="45719" bIns="45719"/>
          <a:lstStyle/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4465"/>
              </a:solidFill>
              <a:effectLst/>
              <a:uLnTx/>
              <a:uFillTx/>
              <a:latin typeface="Helvetica Neue"/>
              <a:ea typeface="+mn-ea"/>
              <a:cs typeface="Helvetica"/>
              <a:sym typeface="Helvetica Neue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11F9D60-40D5-BB1B-DC08-84C70ECA015E}"/>
              </a:ext>
            </a:extLst>
          </p:cNvPr>
          <p:cNvSpPr txBox="1"/>
          <p:nvPr/>
        </p:nvSpPr>
        <p:spPr>
          <a:xfrm>
            <a:off x="8312801" y="3364797"/>
            <a:ext cx="326680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50% lower osmolality to support GI tolerance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rgbClr val="00446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‡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446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E299FBC-5A6D-50B5-B1F1-D4CC37F4A039}"/>
              </a:ext>
            </a:extLst>
          </p:cNvPr>
          <p:cNvSpPr txBox="1"/>
          <p:nvPr/>
        </p:nvSpPr>
        <p:spPr>
          <a:xfrm>
            <a:off x="8307136" y="3837291"/>
            <a:ext cx="327246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Organic MCT oil for easy fat absorption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2105F-AF99-0ACF-8631-A41EEA4537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603"/>
          <a:stretch/>
        </p:blipFill>
        <p:spPr>
          <a:xfrm>
            <a:off x="8355857" y="5572854"/>
            <a:ext cx="1935625" cy="3315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FDA122-8676-CB80-6AC4-3D8A54EFB0A5}"/>
              </a:ext>
            </a:extLst>
          </p:cNvPr>
          <p:cNvSpPr txBox="1"/>
          <p:nvPr/>
        </p:nvSpPr>
        <p:spPr>
          <a:xfrm>
            <a:off x="8307136" y="4173419"/>
            <a:ext cx="32724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artificial sweeteners and no sugar alcohols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4E8D09-AA50-E753-C6BA-08FA38E47C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7952" y="2024947"/>
            <a:ext cx="239938" cy="1552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CD699F-39DE-C8CF-F54C-46D28A4A05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7684" y="2323623"/>
            <a:ext cx="239938" cy="1552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453D79-8CD0-696C-7B81-EAE37B01C2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2068" y="2640615"/>
            <a:ext cx="239938" cy="15525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397DE920-8C5B-519B-0697-77E79E028F08}"/>
              </a:ext>
            </a:extLst>
          </p:cNvPr>
          <p:cNvSpPr txBox="1"/>
          <p:nvPr/>
        </p:nvSpPr>
        <p:spPr>
          <a:xfrm>
            <a:off x="2062672" y="6338653"/>
            <a:ext cx="6915866" cy="46935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68580" marR="0" lvl="0" indent="-68580" algn="l" defTabSz="9144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*For the nutritional needs of people on dialysis.</a:t>
            </a:r>
          </a:p>
          <a:p>
            <a:pPr marL="68580" marR="0" lvl="0" indent="-68580" algn="l" defTabSz="9144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†See nutrition information for fat and saturated fat content.</a:t>
            </a:r>
          </a:p>
          <a:p>
            <a:pPr marL="68580" marR="0" lvl="0" indent="-68580" algn="l" defTabSz="9144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‡Compared to Nepro® and Novasource® Renal.</a:t>
            </a:r>
          </a:p>
          <a:p>
            <a:pPr marL="68580" marR="0" lvl="0" indent="-68580" algn="l" defTabSz="9144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References: 1. 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Ikizler TA, Burrowes JD, et al. </a:t>
            </a:r>
            <a:r>
              <a:rPr kumimoji="0" lang="en-US" sz="700" b="0" i="1" u="none" strike="noStrike" kern="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 J Kidney Dis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2020;76(3):S1-S107. </a:t>
            </a: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Cara KC, Beauchesne AR, et al. 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JPEN J Parenter Enteral Nutr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2021;45(5):882–906.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34" name="Rectangle 33">
            <a:hlinkClick r:id="rId5" action="ppaction://hlinksldjump"/>
            <a:extLst>
              <a:ext uri="{FF2B5EF4-FFF2-40B4-BE49-F238E27FC236}">
                <a16:creationId xmlns:a16="http://schemas.microsoft.com/office/drawing/2014/main" id="{774B08BF-086A-3C4A-A34C-836C77745F85}"/>
              </a:ext>
            </a:extLst>
          </p:cNvPr>
          <p:cNvSpPr/>
          <p:nvPr/>
        </p:nvSpPr>
        <p:spPr>
          <a:xfrm>
            <a:off x="214484" y="6449078"/>
            <a:ext cx="1736979" cy="3369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A9D6C8C-8D44-5943-191E-E7F133A61C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2068" y="3513772"/>
            <a:ext cx="239938" cy="15525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2D38EAF-0A59-701E-ECCF-1BD8B9EDC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8088" y="3880453"/>
            <a:ext cx="239938" cy="15525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96B68B-E3E2-A085-E62F-2C0DBE4027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5919" y="4278930"/>
            <a:ext cx="239938" cy="155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A1B90A-22EA-ACB6-D6FD-98D2A3FB0953}"/>
              </a:ext>
            </a:extLst>
          </p:cNvPr>
          <p:cNvSpPr txBox="1"/>
          <p:nvPr/>
        </p:nvSpPr>
        <p:spPr>
          <a:xfrm>
            <a:off x="1186757" y="5601564"/>
            <a:ext cx="2605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UPC case: 811112030973  </a:t>
            </a:r>
          </a:p>
          <a:p>
            <a:r>
              <a:rPr lang="en-US" sz="1200" dirty="0"/>
              <a:t>NDC: 11112-0030-96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6E85A-B619-5E5B-AC59-F237AE5EEF8E}"/>
              </a:ext>
            </a:extLst>
          </p:cNvPr>
          <p:cNvSpPr txBox="1"/>
          <p:nvPr/>
        </p:nvSpPr>
        <p:spPr>
          <a:xfrm>
            <a:off x="4813277" y="5543108"/>
            <a:ext cx="3524749" cy="4345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Highest quality certifications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6EF2D7-B2D2-5797-8A48-B725DE5CAE89}"/>
              </a:ext>
            </a:extLst>
          </p:cNvPr>
          <p:cNvSpPr txBox="1"/>
          <p:nvPr/>
        </p:nvSpPr>
        <p:spPr>
          <a:xfrm>
            <a:off x="8322005" y="4648889"/>
            <a:ext cx="344881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Unique fiber blend that supports tolerance, gut health, and the microbiome</a:t>
            </a:r>
            <a:r>
              <a:rPr kumimoji="0" 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BF55DC-2EBC-5736-D502-115783D24C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7015" y="4771373"/>
            <a:ext cx="239938" cy="155254"/>
          </a:xfrm>
          <a:prstGeom prst="rect">
            <a:avLst/>
          </a:prstGeom>
        </p:spPr>
      </p:pic>
      <p:pic>
        <p:nvPicPr>
          <p:cNvPr id="10" name="Picture 9" descr="A plastic bag of milk&#10;&#10;Description automatically generated">
            <a:extLst>
              <a:ext uri="{FF2B5EF4-FFF2-40B4-BE49-F238E27FC236}">
                <a16:creationId xmlns:a16="http://schemas.microsoft.com/office/drawing/2014/main" id="{EB899CF6-DA16-E5C0-68C4-D917F9461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6" y="1487941"/>
            <a:ext cx="3204055" cy="436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98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4E16BA-393F-08F2-B1A9-A4349345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Kate Farms </a:t>
            </a:r>
            <a:r>
              <a:rPr lang="en-US" dirty="0">
                <a:solidFill>
                  <a:schemeClr val="accent5"/>
                </a:solidFill>
              </a:rPr>
              <a:t>closed feeding systems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12BF35-9FA2-701F-BC82-74B4E1F388C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61319" y="992188"/>
            <a:ext cx="10869612" cy="385762"/>
          </a:xfrm>
        </p:spPr>
        <p:txBody>
          <a:bodyPr/>
          <a:lstStyle/>
          <a:p>
            <a:r>
              <a:rPr lang="en-US" dirty="0"/>
              <a:t>Quality nutrition designed for safety and convenience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F0341B8-1E82-1A2E-46AF-6BD6E1E6AAE9}"/>
              </a:ext>
            </a:extLst>
          </p:cNvPr>
          <p:cNvSpPr txBox="1">
            <a:spLocks/>
          </p:cNvSpPr>
          <p:nvPr/>
        </p:nvSpPr>
        <p:spPr>
          <a:xfrm>
            <a:off x="661069" y="5058756"/>
            <a:ext cx="4785084" cy="1226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>
            <a:noAutofit/>
          </a:bodyPr>
          <a:lstStyle>
            <a:lvl1pPr marL="406400" marR="0" indent="-406400" algn="l" defTabSz="1625558" rtl="0" latinLnBrk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1016000" marR="0" indent="-406400" algn="l" defTabSz="1625558" rtl="0" latinLnBrk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1625600" marR="0" indent="-406400" algn="l" defTabSz="1625558" rtl="0" latinLnBrk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2235200" marR="0" indent="-406400" algn="l" defTabSz="1625558" rtl="0" latinLnBrk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2844800" marR="0" indent="-406400" algn="l" defTabSz="1625558" rtl="0" latinLnBrk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3454400" marR="0" indent="-406400" algn="l" defTabSz="1625558" rtl="0" latinLnBrk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4064000" marR="0" indent="-406400" algn="l" defTabSz="1625558" rtl="0" latinLnBrk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4673600" marR="0" indent="-406400" algn="l" defTabSz="1625558" rtl="0" latinLnBrk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5283200" marR="0" indent="-406400" algn="l" defTabSz="1625558" rtl="0" latinLnBrk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marL="228600" marR="0" lvl="1" indent="-228600" algn="l" defTabSz="1219169" rtl="0" eaLnBrk="1" fontAlgn="auto" latinLnBrk="0" hangingPunct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  <a:sym typeface="Helvetica Neue"/>
              </a:rPr>
              <a:t>Convenient, sterile, ready-to-hang 1L bag</a:t>
            </a:r>
          </a:p>
          <a:p>
            <a:pPr marL="228600" marR="0" lvl="1" indent="-228600" algn="l" defTabSz="1219169" rtl="0" eaLnBrk="1" fontAlgn="auto" latinLnBrk="0" hangingPunct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  <a:sym typeface="Helvetica Neue"/>
              </a:rPr>
              <a:t>Easy access front-of-bag port and instructions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72B0303-A8F7-2F95-79B7-ADE59EDD80C4}"/>
              </a:ext>
            </a:extLst>
          </p:cNvPr>
          <p:cNvSpPr txBox="1">
            <a:spLocks/>
          </p:cNvSpPr>
          <p:nvPr/>
        </p:nvSpPr>
        <p:spPr>
          <a:xfrm>
            <a:off x="7411833" y="6449078"/>
            <a:ext cx="4107067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fontAlgn="ctr" latinLnBrk="0" hangingPunct="1">
              <a:lnSpc>
                <a:spcPts val="1400"/>
              </a:lnSpc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ctr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2024 Kate Farms, Inc. All Rights Reserved.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D760E93-C99D-6D0D-3E76-800525BC61FD}"/>
              </a:ext>
            </a:extLst>
          </p:cNvPr>
          <p:cNvSpPr txBox="1">
            <a:spLocks/>
          </p:cNvSpPr>
          <p:nvPr/>
        </p:nvSpPr>
        <p:spPr>
          <a:xfrm>
            <a:off x="11701670" y="6449078"/>
            <a:ext cx="487282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fontAlgn="ctr" latinLnBrk="0" hangingPunct="1">
              <a:lnSpc>
                <a:spcPts val="1400"/>
              </a:lnSpc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fontAlgn="ctr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ctr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27469-E42A-6C49-B11C-E8BEC0D4F63F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ctr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446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917A633C-D572-7B49-961F-116F3150A9CB}"/>
              </a:ext>
            </a:extLst>
          </p:cNvPr>
          <p:cNvSpPr/>
          <p:nvPr/>
        </p:nvSpPr>
        <p:spPr>
          <a:xfrm>
            <a:off x="214484" y="6449078"/>
            <a:ext cx="1736979" cy="3369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Picture 12" descr="A plastic bag of milk&#10;&#10;Description automatically generated">
            <a:extLst>
              <a:ext uri="{FF2B5EF4-FFF2-40B4-BE49-F238E27FC236}">
                <a16:creationId xmlns:a16="http://schemas.microsoft.com/office/drawing/2014/main" id="{026C3CD3-AEB4-80C9-294E-4C29DA19F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12" y="1179476"/>
            <a:ext cx="2882437" cy="3924300"/>
          </a:xfrm>
          <a:prstGeom prst="rect">
            <a:avLst/>
          </a:prstGeom>
        </p:spPr>
      </p:pic>
      <p:pic>
        <p:nvPicPr>
          <p:cNvPr id="15" name="Picture 14" descr="A plastic bag of milk&#10;&#10;Description automatically generated">
            <a:extLst>
              <a:ext uri="{FF2B5EF4-FFF2-40B4-BE49-F238E27FC236}">
                <a16:creationId xmlns:a16="http://schemas.microsoft.com/office/drawing/2014/main" id="{C420E3FA-5A20-3917-0F3E-4435CE09D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07" y="1162359"/>
            <a:ext cx="2882437" cy="3924300"/>
          </a:xfrm>
          <a:prstGeom prst="rect">
            <a:avLst/>
          </a:prstGeom>
        </p:spPr>
      </p:pic>
      <p:pic>
        <p:nvPicPr>
          <p:cNvPr id="17" name="Picture 16" descr="A plastic bag of liquid&#10;&#10;Description automatically generated">
            <a:extLst>
              <a:ext uri="{FF2B5EF4-FFF2-40B4-BE49-F238E27FC236}">
                <a16:creationId xmlns:a16="http://schemas.microsoft.com/office/drawing/2014/main" id="{B9E92478-36A7-D3C0-2B16-F508B7C6E7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747" y="1178458"/>
            <a:ext cx="2882437" cy="3924300"/>
          </a:xfrm>
          <a:prstGeom prst="rect">
            <a:avLst/>
          </a:prstGeom>
        </p:spPr>
      </p:pic>
      <p:pic>
        <p:nvPicPr>
          <p:cNvPr id="19" name="Picture 18" descr="A plastic bag of milk&#10;&#10;Description automatically generated">
            <a:extLst>
              <a:ext uri="{FF2B5EF4-FFF2-40B4-BE49-F238E27FC236}">
                <a16:creationId xmlns:a16="http://schemas.microsoft.com/office/drawing/2014/main" id="{51521388-8FB3-7BCE-F00A-7A53492D93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149" y="1162359"/>
            <a:ext cx="2882437" cy="3924300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DC609E9-9BAD-3900-EC7F-1CFA69CE568D}"/>
              </a:ext>
            </a:extLst>
          </p:cNvPr>
          <p:cNvSpPr txBox="1">
            <a:spLocks/>
          </p:cNvSpPr>
          <p:nvPr/>
        </p:nvSpPr>
        <p:spPr>
          <a:xfrm>
            <a:off x="6266739" y="5012689"/>
            <a:ext cx="4785084" cy="1226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>
            <a:normAutofit/>
          </a:bodyPr>
          <a:lstStyle>
            <a:lvl1pPr marL="406400" marR="0" indent="-406400" algn="l" defTabSz="1625558" rtl="0" latinLnBrk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1016000" marR="0" indent="-406400" algn="l" defTabSz="1625558" rtl="0" latinLnBrk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1625600" marR="0" indent="-406400" algn="l" defTabSz="1625558" rtl="0" latinLnBrk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2235200" marR="0" indent="-406400" algn="l" defTabSz="1625558" rtl="0" latinLnBrk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2844800" marR="0" indent="-406400" algn="l" defTabSz="1625558" rtl="0" latinLnBrk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3454400" marR="0" indent="-406400" algn="l" defTabSz="1625558" rtl="0" latinLnBrk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4064000" marR="0" indent="-406400" algn="l" defTabSz="1625558" rtl="0" latinLnBrk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4673600" marR="0" indent="-406400" algn="l" defTabSz="1625558" rtl="0" latinLnBrk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5283200" marR="0" indent="-406400" algn="l" defTabSz="1625558" rtl="0" latinLnBrk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marL="228600" marR="0" lvl="1" indent="-228600" algn="l" defTabSz="1219169" rtl="0" eaLnBrk="1" fontAlgn="auto" latinLnBrk="0" hangingPunct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  <a:sym typeface="Helvetica Neue"/>
              </a:rPr>
              <a:t>Universal connector fit</a:t>
            </a:r>
          </a:p>
          <a:p>
            <a:pPr marL="228600" marR="0" lvl="1" indent="-228600" algn="l" defTabSz="1219169" rtl="0" eaLnBrk="1" fontAlgn="auto" latinLnBrk="0" hangingPunct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46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  <a:sym typeface="Helvetica Neue"/>
              </a:rPr>
              <a:t>Aerodynamic design and overfill to ensure full delivery of formula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529112-FA1F-09D4-A846-D22FA7CD40F4}"/>
              </a:ext>
            </a:extLst>
          </p:cNvPr>
          <p:cNvCxnSpPr/>
          <p:nvPr/>
        </p:nvCxnSpPr>
        <p:spPr>
          <a:xfrm>
            <a:off x="742950" y="4943475"/>
            <a:ext cx="100584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198403"/>
      </p:ext>
    </p:extLst>
  </p:cSld>
  <p:clrMapOvr>
    <a:masterClrMapping/>
  </p:clrMapOvr>
</p:sld>
</file>

<file path=ppt/theme/theme1.xml><?xml version="1.0" encoding="utf-8"?>
<a:theme xmlns:a="http://schemas.openxmlformats.org/drawingml/2006/main" name="Kate Farms Product Agnostic">
  <a:themeElements>
    <a:clrScheme name="Office">
      <a:dk1>
        <a:srgbClr val="004469"/>
      </a:dk1>
      <a:lt1>
        <a:srgbClr val="FFFFFF"/>
      </a:lt1>
      <a:dk2>
        <a:srgbClr val="FFCF00"/>
      </a:dk2>
      <a:lt2>
        <a:srgbClr val="FAF7ED"/>
      </a:lt2>
      <a:accent1>
        <a:srgbClr val="004469"/>
      </a:accent1>
      <a:accent2>
        <a:srgbClr val="918AFF"/>
      </a:accent2>
      <a:accent3>
        <a:srgbClr val="B4B5EB"/>
      </a:accent3>
      <a:accent4>
        <a:srgbClr val="7DDBCF"/>
      </a:accent4>
      <a:accent5>
        <a:srgbClr val="2687E8"/>
      </a:accent5>
      <a:accent6>
        <a:srgbClr val="FF5438"/>
      </a:accent6>
      <a:hlink>
        <a:srgbClr val="2687E8"/>
      </a:hlink>
      <a:folHlink>
        <a:srgbClr val="6046D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custClrLst>
    <a:custClr name="KF Digital Turquoise">
      <a:srgbClr val="248477"/>
    </a:custClr>
    <a:custClr name="KF Digital Light Turquoise">
      <a:srgbClr val="D8F4F1"/>
    </a:custClr>
    <a:custClr name="KF Digital Purple">
      <a:srgbClr val="6046D5"/>
    </a:custClr>
    <a:custClr name="KF Digital Light Purple">
      <a:srgbClr val="E3E2FF"/>
    </a:custClr>
    <a:custClr name="KF Digital Blue">
      <a:srgbClr val="0460B2"/>
    </a:custClr>
    <a:custClr name="KF Digital Light Blue">
      <a:srgbClr val="D4E7FA"/>
    </a:custClr>
    <a:custClr name="KF Digital Orange">
      <a:srgbClr val="BC0900"/>
    </a:custClr>
    <a:custClr name="KF Digital Light Orange">
      <a:srgbClr val="FFE5E1"/>
    </a:custClr>
    <a:custClr name="KF Digital Yellow">
      <a:srgbClr val="A26702"/>
    </a:custClr>
    <a:custClr name="KF Digital Light Yellow">
      <a:srgbClr val="FFF5CC"/>
    </a:custClr>
  </a:custClrLst>
  <a:extLst>
    <a:ext uri="{05A4C25C-085E-4340-85A3-A5531E510DB2}">
      <thm15:themeFamily xmlns:thm15="http://schemas.microsoft.com/office/thememl/2012/main" name="Kate Farms Product Agnostic v8 DB" id="{3F9871A4-510B-A949-AF36-B39A16884FA8}" vid="{4ACDC376-1F7B-2F4F-B491-A464B5EA2889}"/>
    </a:ext>
  </a:extLst>
</a:theme>
</file>

<file path=ppt/theme/theme2.xml><?xml version="1.0" encoding="utf-8"?>
<a:theme xmlns:a="http://schemas.openxmlformats.org/drawingml/2006/main" name="Kate Farms Adult Glucose Support">
  <a:themeElements>
    <a:clrScheme name="Office">
      <a:dk1>
        <a:srgbClr val="004469"/>
      </a:dk1>
      <a:lt1>
        <a:srgbClr val="FFFFFF"/>
      </a:lt1>
      <a:dk2>
        <a:srgbClr val="FFCF00"/>
      </a:dk2>
      <a:lt2>
        <a:srgbClr val="FAF7ED"/>
      </a:lt2>
      <a:accent1>
        <a:srgbClr val="004469"/>
      </a:accent1>
      <a:accent2>
        <a:srgbClr val="918AFF"/>
      </a:accent2>
      <a:accent3>
        <a:srgbClr val="B4B5EB"/>
      </a:accent3>
      <a:accent4>
        <a:srgbClr val="7DDBCF"/>
      </a:accent4>
      <a:accent5>
        <a:srgbClr val="2687E8"/>
      </a:accent5>
      <a:accent6>
        <a:srgbClr val="FF5438"/>
      </a:accent6>
      <a:hlink>
        <a:srgbClr val="BC0900"/>
      </a:hlink>
      <a:folHlink>
        <a:srgbClr val="6046D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custClrLst>
    <a:custClr name="KF Digital Turquoise">
      <a:srgbClr val="248477"/>
    </a:custClr>
    <a:custClr name="KF Digital Light Turquoise">
      <a:srgbClr val="D8F4F1"/>
    </a:custClr>
    <a:custClr name="KF Digital Purple">
      <a:srgbClr val="6046D5"/>
    </a:custClr>
    <a:custClr name="KF Digital Light Purple">
      <a:srgbClr val="E3E2FF"/>
    </a:custClr>
    <a:custClr name="KF Digital Blue">
      <a:srgbClr val="0460B2"/>
    </a:custClr>
    <a:custClr name="KF Digital Light Blue">
      <a:srgbClr val="D4E7FA"/>
    </a:custClr>
    <a:custClr name="KF Digital Orange">
      <a:srgbClr val="BC0900"/>
    </a:custClr>
    <a:custClr name="KF Digital Light Orange">
      <a:srgbClr val="FFE5E1"/>
    </a:custClr>
    <a:custClr name="KF Digital Yellow">
      <a:srgbClr val="A26702"/>
    </a:custClr>
    <a:custClr name="KF Digital Light Yellow">
      <a:srgbClr val="FFF5CC"/>
    </a:custClr>
  </a:custClrLst>
  <a:extLst>
    <a:ext uri="{05A4C25C-085E-4340-85A3-A5531E510DB2}">
      <thm15:themeFamily xmlns:thm15="http://schemas.microsoft.com/office/thememl/2012/main" name="Kate Farms Adult Glucose Support v5 DB" id="{C3A706A1-8308-A941-A7C6-EDD7C11DC0A4}" vid="{FA705C54-770F-F946-AE0B-3B2ABA4F8BF6}"/>
    </a:ext>
  </a:extLst>
</a:theme>
</file>

<file path=ppt/theme/theme3.xml><?xml version="1.0" encoding="utf-8"?>
<a:theme xmlns:a="http://schemas.openxmlformats.org/drawingml/2006/main" name="Kate Farms Adult Renal Support">
  <a:themeElements>
    <a:clrScheme name="Office">
      <a:dk1>
        <a:srgbClr val="004469"/>
      </a:dk1>
      <a:lt1>
        <a:srgbClr val="FFFFFF"/>
      </a:lt1>
      <a:dk2>
        <a:srgbClr val="FFCF00"/>
      </a:dk2>
      <a:lt2>
        <a:srgbClr val="FAF7ED"/>
      </a:lt2>
      <a:accent1>
        <a:srgbClr val="004469"/>
      </a:accent1>
      <a:accent2>
        <a:srgbClr val="918AFF"/>
      </a:accent2>
      <a:accent3>
        <a:srgbClr val="B4B5EB"/>
      </a:accent3>
      <a:accent4>
        <a:srgbClr val="7DDBCF"/>
      </a:accent4>
      <a:accent5>
        <a:srgbClr val="2687E8"/>
      </a:accent5>
      <a:accent6>
        <a:srgbClr val="FF5438"/>
      </a:accent6>
      <a:hlink>
        <a:srgbClr val="A26702"/>
      </a:hlink>
      <a:folHlink>
        <a:srgbClr val="6046D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91440" tIns="45720" rIns="91440" bIns="45720" rtlCol="0">
        <a:spAutoFit/>
      </a:bodyPr>
      <a:lstStyle>
        <a:defPPr algn="l">
          <a:defRPr dirty="0" smtClean="0"/>
        </a:defPPr>
      </a:lstStyle>
    </a:txDef>
  </a:objectDefaults>
  <a:extraClrSchemeLst/>
  <a:custClrLst>
    <a:custClr name="KF Digital Turquoise">
      <a:srgbClr val="248477"/>
    </a:custClr>
    <a:custClr name="KF Digital Light Turquoise">
      <a:srgbClr val="D8F4F1"/>
    </a:custClr>
    <a:custClr name="KF Digital Purple">
      <a:srgbClr val="6046D5"/>
    </a:custClr>
    <a:custClr name="KF Digital Light Purple">
      <a:srgbClr val="E3E2FF"/>
    </a:custClr>
    <a:custClr name="KF Digital Blue">
      <a:srgbClr val="0460B2"/>
    </a:custClr>
    <a:custClr name="KF Digital Light Blue">
      <a:srgbClr val="D4E7FA"/>
    </a:custClr>
    <a:custClr name="KF Digital Orange">
      <a:srgbClr val="BC0900"/>
    </a:custClr>
    <a:custClr name="KF Digital Light Orange">
      <a:srgbClr val="FFE5E1"/>
    </a:custClr>
    <a:custClr name="KF Digital Yellow">
      <a:srgbClr val="A26702"/>
    </a:custClr>
    <a:custClr name="KF Digital Light Yellow">
      <a:srgbClr val="FFF5CC"/>
    </a:custClr>
  </a:custClrLst>
  <a:extLst>
    <a:ext uri="{05A4C25C-085E-4340-85A3-A5531E510DB2}">
      <thm15:themeFamily xmlns:thm15="http://schemas.microsoft.com/office/thememl/2012/main" name="Kate Farms Adult Renal Support v5 DB" id="{B262AB72-3671-5441-BEB4-D37AF103095B}" vid="{54994EB5-518A-C440-8BB0-F72930523A7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443</Words>
  <Application>Microsoft Office PowerPoint</Application>
  <PresentationFormat>Widescreen</PresentationFormat>
  <Paragraphs>56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Calibri</vt:lpstr>
      <vt:lpstr>Georgia</vt:lpstr>
      <vt:lpstr>Helvetica Neue</vt:lpstr>
      <vt:lpstr>System Font Regular</vt:lpstr>
      <vt:lpstr>Kate Farms Product Agnostic</vt:lpstr>
      <vt:lpstr>Kate Farms Adult Glucose Support</vt:lpstr>
      <vt:lpstr>Kate Farms Adult Renal Support</vt:lpstr>
      <vt:lpstr>Kate Farms® is pleased to announce national availability of two Specialized Nutrition products </vt:lpstr>
      <vt:lpstr>Designed to help support blood sugar management* and overall health </vt:lpstr>
      <vt:lpstr>Designed to help meet the nutrition needs of  people on dialysis1  </vt:lpstr>
      <vt:lpstr>Kate Farms closed feeding systems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Kate Farms closed feeding systems</dc:title>
  <dc:creator>Amy Long Carrera</dc:creator>
  <cp:lastModifiedBy>Greg Phipps</cp:lastModifiedBy>
  <cp:revision>24</cp:revision>
  <dcterms:created xsi:type="dcterms:W3CDTF">2023-11-13T22:50:55Z</dcterms:created>
  <dcterms:modified xsi:type="dcterms:W3CDTF">2024-07-16T22:42:04Z</dcterms:modified>
</cp:coreProperties>
</file>