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8363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F5ED8-DF70-4C5A-A7F6-2670B682B91A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92ED-0A6D-4F7D-9021-BE3FBC14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f191f3b506_2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2f191f3b506_2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14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8FEC-352B-968C-E07E-ACAAFDD8E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A73A3-6713-CA83-7F64-FE0B5B41C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C360-3AAA-05F1-637D-69273C66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E8D6-B6B4-3B8E-34CE-6EE45304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5C1F-4E89-67D0-5DDD-61BCFE86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9BBF-FD1B-8668-CE4F-B585D021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B1664-0A0D-5B59-01A6-4D032842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0171-7242-B459-147B-80AC65A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160A-0D70-4C26-3213-57C36F9E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1581-471F-0578-A86D-EB275EE5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1B8B8-DA9E-1CC3-66D8-AF65783E8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C5376-218B-0AFA-EAEC-86FE0474A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10306-5D50-7C2F-CE43-7BF420C5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F9C4-C6A6-8D0E-ACE2-C837D4BE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7E47E-20A5-C8B5-6E82-5CE70E1C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EE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68F4E-255F-EEF0-4FAF-26CA60F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8193"/>
            <a:ext cx="5521583" cy="1231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989C-BF22-8031-2973-979637D9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5766" y="6388192"/>
            <a:ext cx="247042" cy="123111"/>
          </a:xfrm>
          <a:prstGeom prst="rect">
            <a:avLst/>
          </a:prstGeom>
        </p:spPr>
        <p:txBody>
          <a:bodyPr/>
          <a:lstStyle/>
          <a:p>
            <a:fld id="{0AE1FFAB-E171-455B-9038-C4EED3267A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5EEC92-DD52-2C0D-4CB9-EF358B26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57" y="334475"/>
            <a:ext cx="11506043" cy="4154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55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JBABY WHITE">
  <p:cSld name="NEW JBABY WHITE">
    <p:bg>
      <p:bgPr>
        <a:noFill/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36"/>
          <p:cNvSpPr txBox="1"/>
          <p:nvPr/>
        </p:nvSpPr>
        <p:spPr>
          <a:xfrm>
            <a:off x="445845" y="6652367"/>
            <a:ext cx="13808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Inter Tight Light"/>
              <a:ea typeface="Inter Tight Light"/>
              <a:cs typeface="Inter Tight Light"/>
              <a:sym typeface="Inter Tight Light"/>
            </a:endParaRPr>
          </a:p>
        </p:txBody>
      </p:sp>
      <p:sp>
        <p:nvSpPr>
          <p:cNvPr id="1110" name="Google Shape;1110;p136"/>
          <p:cNvSpPr txBox="1">
            <a:spLocks noGrp="1"/>
          </p:cNvSpPr>
          <p:nvPr>
            <p:ph type="sldNum" idx="12"/>
          </p:nvPr>
        </p:nvSpPr>
        <p:spPr>
          <a:xfrm>
            <a:off x="11482217" y="6652353"/>
            <a:ext cx="2640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2pPr>
            <a:lvl3pPr lvl="2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3pPr>
            <a:lvl4pPr lvl="3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4pPr>
            <a:lvl5pPr lvl="4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5pPr>
            <a:lvl6pPr lvl="5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6pPr>
            <a:lvl7pPr lvl="6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7pPr>
            <a:lvl8pPr lvl="7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8pPr>
            <a:lvl9pPr lvl="8" algn="r" rtl="0">
              <a:buNone/>
              <a:defRPr sz="800"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820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">
          <p15:clr>
            <a:srgbClr val="E46962"/>
          </p15:clr>
        </p15:guide>
        <p15:guide id="2" orient="horz" pos="289">
          <p15:clr>
            <a:srgbClr val="E46962"/>
          </p15:clr>
        </p15:guide>
        <p15:guide id="3" orient="horz" pos="138">
          <p15:clr>
            <a:srgbClr val="FF9900"/>
          </p15:clr>
        </p15:guide>
        <p15:guide id="4" pos="5549">
          <p15:clr>
            <a:srgbClr val="E46962"/>
          </p15:clr>
        </p15:guide>
        <p15:guide id="5" orient="horz" pos="3033">
          <p15:clr>
            <a:srgbClr val="E46962"/>
          </p15:clr>
        </p15:guide>
        <p15:guide id="6" pos="2880">
          <p15:clr>
            <a:srgbClr val="E46962"/>
          </p15:clr>
        </p15:guide>
        <p15:guide id="7" orient="horz" pos="162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90EE-CE82-A7EF-6B79-F53B86C7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BA47-653A-64C8-072A-BD994D73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437E1-2969-FAAE-E015-D32947C0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BA7FB-8B12-C820-61C5-95ACA4F3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6F7B-ECB2-1115-A76F-17845ACC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3F7B2-6C3E-9B50-F058-227A4239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3C50-5C14-4C7A-E1B5-E963EA1E1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CD26-960E-91AB-5440-AE2AD141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03F43-4F75-5113-7976-ABD4411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0A1D-2D14-1A95-5C48-5534CF51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C35A-C6E3-300F-A038-00C53F82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94A7-8ABF-C5A2-79E8-C361193EB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893AD-74A7-797B-A419-3284C0B7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3D281-3D44-5BA3-BFDF-30EF8F25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059F-5DE1-9C12-4137-D2569C67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0A0EC-40DE-D11B-F875-AAD7BE2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CDE6-97DD-B3F1-C6A9-A4652661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A88C4-1EC2-5DCF-A888-662DF4F2D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E0784-6B68-A282-0492-996507D2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EAB75-A8CA-560B-4A63-73035DCD1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8FA62-4736-DA8E-1787-5444F3D32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E508C-F44C-44A1-B1FD-BD78AF86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08543-C444-0410-09D0-84BB00D0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493E3-CA01-DBDE-43B2-F0DA8B9B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A990-E991-62E5-2AF6-623EB09E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2075E-EA79-1387-BCF4-4CCCA223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023AE-CBE6-51F6-6760-A89DDB6E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7DB62-E85D-901E-D468-B5DC5DDC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7912D-97F9-F6B1-74DD-319A310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E86AC-AC78-B85F-4A54-0535EA7A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B8A25-3658-EBAF-9731-E6E7CEC8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EC1C-7EAC-B161-C80B-D5C2BF08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8165-3308-DDDF-B82E-93E4E8751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94D39-360B-833F-077C-06D6953E8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81008-87B8-CEB0-3A81-CA5D8CE9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A389B-827A-ED1D-489E-D39F7905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87DE7-99F2-5CA3-43C1-B659F188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7C8B-21D4-747F-8ECD-4A172FBD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4F22A-D80C-427B-F0B5-3B1F49517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13C33-E227-EB11-D135-31DD1D980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B31A2-7658-5FBB-E524-706D8D32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0775-0D61-BAAD-5D5E-D1CDA23F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E997B-26DA-7F14-AEFF-B767885D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9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58553-97E0-32EE-3CD0-D76DB143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69E9E-2753-C2E5-3F35-3009334F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9CFD4-1B08-F2FB-83F6-852115791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193BD-46B0-4084-BBEB-4C0BBCE9BF2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DF8FC-BA53-1C41-A011-B333FC54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CBFE9-BBF7-C97A-589F-2999FDC3E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C16FEA-23A8-41F0-A058-24DAB0F2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99;p157">
            <a:extLst>
              <a:ext uri="{FF2B5EF4-FFF2-40B4-BE49-F238E27FC236}">
                <a16:creationId xmlns:a16="http://schemas.microsoft.com/office/drawing/2014/main" id="{1C24B351-C62E-AC4B-C0FD-0703F6A8D29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33" b="0" i="0" u="none" strike="noStrike" kern="0" cap="none" spc="-40" normalizeH="0" baseline="0" noProof="0">
                <a:ln>
                  <a:noFill/>
                </a:ln>
                <a:solidFill>
                  <a:srgbClr val="045FBB"/>
                </a:solidFill>
                <a:effectLst/>
                <a:uLnTx/>
                <a:uFillTx/>
                <a:latin typeface="M PLUS Rounded 1c"/>
                <a:ea typeface="M PLUS Rounded 1c"/>
                <a:cs typeface="M PLUS Rounded 1c"/>
                <a:sym typeface="M PLUS Rounded 1c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sz="933" b="0" i="0" u="none" strike="noStrike" kern="0" cap="none" spc="-40" normalizeH="0" baseline="0" noProof="0">
              <a:ln>
                <a:noFill/>
              </a:ln>
              <a:solidFill>
                <a:srgbClr val="045FBB"/>
              </a:solidFill>
              <a:effectLst/>
              <a:uLnTx/>
              <a:uFillTx/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346C6746-2F1B-274D-9AF7-E0F34767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615" y="622798"/>
            <a:ext cx="11506043" cy="83099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6B6B"/>
              </a:buClr>
              <a:defRPr/>
            </a:pPr>
            <a:r>
              <a:rPr lang="en-GB" sz="1800" b="1" dirty="0">
                <a:solidFill>
                  <a:srgbClr val="000000"/>
                </a:solidFill>
                <a:latin typeface="Kenvue Sans"/>
              </a:rPr>
              <a:t>Strengthens the skin barrier after 1</a:t>
            </a:r>
            <a:r>
              <a:rPr lang="en-GB" sz="1800" b="1" baseline="30000" dirty="0">
                <a:solidFill>
                  <a:srgbClr val="000000"/>
                </a:solidFill>
                <a:latin typeface="Kenvue Sans"/>
              </a:rPr>
              <a:t>st</a:t>
            </a:r>
            <a:r>
              <a:rPr lang="en-GB" sz="1800" b="1" dirty="0">
                <a:solidFill>
                  <a:srgbClr val="000000"/>
                </a:solidFill>
                <a:latin typeface="Kenvue Sans"/>
              </a:rPr>
              <a:t> use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72FD74-6E31-4CA9-743F-581301D5783F}"/>
              </a:ext>
            </a:extLst>
          </p:cNvPr>
          <p:cNvGrpSpPr/>
          <p:nvPr/>
        </p:nvGrpSpPr>
        <p:grpSpPr>
          <a:xfrm>
            <a:off x="0" y="2514118"/>
            <a:ext cx="12192001" cy="3682858"/>
            <a:chOff x="343876" y="2220787"/>
            <a:chExt cx="8440616" cy="254967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6ED877-A666-A8C7-A208-6530CF2363AB}"/>
                </a:ext>
              </a:extLst>
            </p:cNvPr>
            <p:cNvSpPr/>
            <p:nvPr/>
          </p:nvSpPr>
          <p:spPr>
            <a:xfrm>
              <a:off x="343876" y="3619500"/>
              <a:ext cx="8440616" cy="1150957"/>
            </a:xfrm>
            <a:prstGeom prst="rect">
              <a:avLst/>
            </a:prstGeom>
            <a:solidFill>
              <a:srgbClr val="E0F6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4" name="Google Shape;786;p84">
              <a:extLst>
                <a:ext uri="{FF2B5EF4-FFF2-40B4-BE49-F238E27FC236}">
                  <a16:creationId xmlns:a16="http://schemas.microsoft.com/office/drawing/2014/main" id="{350B44F4-F098-4B09-583F-AECDDE17DA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063" r="36582"/>
            <a:stretch/>
          </p:blipFill>
          <p:spPr>
            <a:xfrm>
              <a:off x="1552625" y="2220787"/>
              <a:ext cx="523299" cy="55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786;p84">
              <a:extLst>
                <a:ext uri="{FF2B5EF4-FFF2-40B4-BE49-F238E27FC236}">
                  <a16:creationId xmlns:a16="http://schemas.microsoft.com/office/drawing/2014/main" id="{F418C9A8-40E1-529B-1357-E517FBE0DA3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063" r="36582"/>
            <a:stretch/>
          </p:blipFill>
          <p:spPr>
            <a:xfrm rot="2078712">
              <a:off x="6648545" y="3144396"/>
              <a:ext cx="523299" cy="555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E7EC2F-FFEC-413C-CF46-C429F8120107}"/>
              </a:ext>
            </a:extLst>
          </p:cNvPr>
          <p:cNvGrpSpPr/>
          <p:nvPr/>
        </p:nvGrpSpPr>
        <p:grpSpPr>
          <a:xfrm>
            <a:off x="2423046" y="1787213"/>
            <a:ext cx="6664964" cy="3509296"/>
            <a:chOff x="1772598" y="1145214"/>
            <a:chExt cx="8774675" cy="46201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329A0C-CA47-B8D8-2609-7B13BBF0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1272" t="1" r="1437" b="224"/>
            <a:stretch/>
          </p:blipFill>
          <p:spPr>
            <a:xfrm>
              <a:off x="1772598" y="1145214"/>
              <a:ext cx="2066702" cy="3875276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40B533-F0F3-AD10-9E9D-04D97BAD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-4689" t="-262" r="-4425" b="478"/>
            <a:stretch/>
          </p:blipFill>
          <p:spPr>
            <a:xfrm>
              <a:off x="8323546" y="1189358"/>
              <a:ext cx="2223727" cy="3794800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96B5A0-AEF2-E990-18F4-338B42F2E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8733" t="-30" r="-5532" b="392"/>
            <a:stretch/>
          </p:blipFill>
          <p:spPr>
            <a:xfrm>
              <a:off x="6533566" y="1252605"/>
              <a:ext cx="2492681" cy="4121061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381E07-3E57-690D-9DF1-3A3DFB91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24" b="595"/>
            <a:stretch/>
          </p:blipFill>
          <p:spPr>
            <a:xfrm>
              <a:off x="3173069" y="1296279"/>
              <a:ext cx="2169281" cy="4039104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C87879-7A33-F440-88B7-B4259189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36" b="297"/>
            <a:stretch/>
          </p:blipFill>
          <p:spPr>
            <a:xfrm>
              <a:off x="4741101" y="1265131"/>
              <a:ext cx="2423786" cy="4500202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66A8FB-5399-3E0D-7103-08CA17F4499C}"/>
              </a:ext>
            </a:extLst>
          </p:cNvPr>
          <p:cNvSpPr txBox="1"/>
          <p:nvPr/>
        </p:nvSpPr>
        <p:spPr>
          <a:xfrm>
            <a:off x="438799" y="8697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-1" dirty="0">
                <a:latin typeface="Kenvue Sans" panose="020B0504030102040203" pitchFamily="34" charset="0"/>
              </a:rPr>
              <a:t>More sustainable +50% recycled plastic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BB2630-3D03-57DF-4D7F-DE8C249CC83B}"/>
              </a:ext>
            </a:extLst>
          </p:cNvPr>
          <p:cNvSpPr txBox="1"/>
          <p:nvPr/>
        </p:nvSpPr>
        <p:spPr>
          <a:xfrm>
            <a:off x="438799" y="130010"/>
            <a:ext cx="8627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Our packaging will be re-born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D49C73-E65E-EE60-FAB0-6B9054AA02D7}"/>
              </a:ext>
            </a:extLst>
          </p:cNvPr>
          <p:cNvSpPr txBox="1"/>
          <p:nvPr/>
        </p:nvSpPr>
        <p:spPr>
          <a:xfrm>
            <a:off x="1935237" y="6211909"/>
            <a:ext cx="87166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-40" normalizeH="0" baseline="0" noProof="0" dirty="0">
                <a:ln>
                  <a:noFill/>
                </a:ln>
                <a:solidFill>
                  <a:srgbClr val="3774B1"/>
                </a:solidFill>
                <a:effectLst/>
                <a:uLnTx/>
                <a:uFillTx/>
                <a:latin typeface="Kenvue Sans"/>
                <a:ea typeface="+mn-ea"/>
                <a:cs typeface="+mn-cs"/>
              </a:rPr>
              <a:t>Johnson's Classics now with Aloe &amp; Vitamin B5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E3D4E7-0F81-9107-2DC9-A33D6EB33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176" y="4672436"/>
            <a:ext cx="2617577" cy="1386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667BE9-0C5F-EF40-546D-47764360FB2B}"/>
              </a:ext>
            </a:extLst>
          </p:cNvPr>
          <p:cNvSpPr txBox="1"/>
          <p:nvPr/>
        </p:nvSpPr>
        <p:spPr>
          <a:xfrm>
            <a:off x="9168472" y="4849337"/>
            <a:ext cx="2486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Begins August 2025</a:t>
            </a:r>
          </a:p>
          <a:p>
            <a:r>
              <a:rPr lang="en-US" dirty="0"/>
              <a:t>No Item Code Changes</a:t>
            </a:r>
          </a:p>
        </p:txBody>
      </p:sp>
    </p:spTree>
    <p:extLst>
      <p:ext uri="{BB962C8B-B14F-4D97-AF65-F5344CB8AC3E}">
        <p14:creationId xmlns:p14="http://schemas.microsoft.com/office/powerpoint/2010/main" val="309704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17965CC-A443-89E0-B345-F326AD0EF659}"/>
              </a:ext>
            </a:extLst>
          </p:cNvPr>
          <p:cNvSpPr/>
          <p:nvPr/>
        </p:nvSpPr>
        <p:spPr>
          <a:xfrm>
            <a:off x="6134100" y="1"/>
            <a:ext cx="6057900" cy="6858000"/>
          </a:xfrm>
          <a:prstGeom prst="rect">
            <a:avLst/>
          </a:prstGeom>
          <a:solidFill>
            <a:srgbClr val="C8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6" name="Picture 65" descr="A white drop of water&#10;&#10;Description automatically generated">
            <a:extLst>
              <a:ext uri="{FF2B5EF4-FFF2-40B4-BE49-F238E27FC236}">
                <a16:creationId xmlns:a16="http://schemas.microsoft.com/office/drawing/2014/main" id="{95C948F3-4EE9-2617-ED87-47975F2C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994" y="1714499"/>
            <a:ext cx="2466689" cy="3686176"/>
          </a:xfrm>
          <a:prstGeom prst="rect">
            <a:avLst/>
          </a:prstGeom>
        </p:spPr>
      </p:pic>
      <p:pic>
        <p:nvPicPr>
          <p:cNvPr id="44" name="Picture 43" descr="A white drop of milk&#10;&#10;Description automatically generated">
            <a:extLst>
              <a:ext uri="{FF2B5EF4-FFF2-40B4-BE49-F238E27FC236}">
                <a16:creationId xmlns:a16="http://schemas.microsoft.com/office/drawing/2014/main" id="{FC8D7512-0A55-B937-C07B-F8FBC6684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1" y="1900238"/>
            <a:ext cx="2245991" cy="3384972"/>
          </a:xfrm>
          <a:prstGeom prst="rect">
            <a:avLst/>
          </a:prstGeom>
        </p:spPr>
      </p:pic>
      <p:sp>
        <p:nvSpPr>
          <p:cNvPr id="2" name="Google Shape;914;p69">
            <a:extLst>
              <a:ext uri="{FF2B5EF4-FFF2-40B4-BE49-F238E27FC236}">
                <a16:creationId xmlns:a16="http://schemas.microsoft.com/office/drawing/2014/main" id="{E8E9142A-5D17-8EC1-66C1-DEBCA968B51D}"/>
              </a:ext>
            </a:extLst>
          </p:cNvPr>
          <p:cNvSpPr txBox="1"/>
          <p:nvPr/>
        </p:nvSpPr>
        <p:spPr>
          <a:xfrm>
            <a:off x="3164680" y="228073"/>
            <a:ext cx="5921984" cy="8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33" bIns="22867" anchor="t" anchorCtr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F7FF">
                    <a:lumMod val="50000"/>
                  </a:srgbClr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+mn-cs"/>
                <a:sym typeface="M PLUS Rounded 1c ExtraBold"/>
              </a:rPr>
              <a:t>Our top selling formulations</a:t>
            </a:r>
            <a:b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F7FF">
                    <a:lumMod val="50000"/>
                  </a:srgbClr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+mn-cs"/>
                <a:sym typeface="M PLUS Rounded 1c ExtraBold"/>
              </a:rPr>
            </a:b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F7FF">
                    <a:lumMod val="50000"/>
                  </a:srgbClr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+mn-cs"/>
                <a:sym typeface="M PLUS Rounded 1c ExtraBold"/>
              </a:rPr>
              <a:t>will be re-born </a:t>
            </a:r>
          </a:p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EDF7FF">
                    <a:lumMod val="50000"/>
                  </a:srgbClr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+mn-cs"/>
                <a:sym typeface="M PLUS Rounded 1c ExtraBold"/>
              </a:rPr>
              <a:t>to strengthen &amp; protect the baby skin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EDF7FF">
                  <a:lumMod val="50000"/>
                </a:srgbClr>
              </a:solidFill>
              <a:effectLst/>
              <a:uLnTx/>
              <a:uFillTx/>
              <a:latin typeface="Kenvue Sans" panose="020B0504030102040203" pitchFamily="34" charset="0"/>
              <a:ea typeface="+mn-ea"/>
              <a:cs typeface="+mn-cs"/>
              <a:sym typeface="M PLUS Rounded 1c ExtraBold"/>
            </a:endParaRPr>
          </a:p>
        </p:txBody>
      </p:sp>
      <p:pic>
        <p:nvPicPr>
          <p:cNvPr id="12" name="Google Shape;814;p60">
            <a:extLst>
              <a:ext uri="{FF2B5EF4-FFF2-40B4-BE49-F238E27FC236}">
                <a16:creationId xmlns:a16="http://schemas.microsoft.com/office/drawing/2014/main" id="{AAE0D58A-812D-4827-2AFC-970E426F41E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820" y="860065"/>
            <a:ext cx="536787" cy="53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60;p58">
            <a:extLst>
              <a:ext uri="{FF2B5EF4-FFF2-40B4-BE49-F238E27FC236}">
                <a16:creationId xmlns:a16="http://schemas.microsoft.com/office/drawing/2014/main" id="{D5185628-D49D-BCEC-F547-7C141F6EBE2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475606">
            <a:off x="10998868" y="325969"/>
            <a:ext cx="573460" cy="467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6CBD69-B950-034A-FD26-9E4ED2EDC65B}"/>
              </a:ext>
            </a:extLst>
          </p:cNvPr>
          <p:cNvCxnSpPr>
            <a:cxnSpLocks/>
          </p:cNvCxnSpPr>
          <p:nvPr/>
        </p:nvCxnSpPr>
        <p:spPr>
          <a:xfrm flipH="1">
            <a:off x="509847" y="2586440"/>
            <a:ext cx="2654834" cy="0"/>
          </a:xfrm>
          <a:prstGeom prst="line">
            <a:avLst/>
          </a:prstGeom>
          <a:ln w="25400">
            <a:solidFill>
              <a:srgbClr val="C9E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8B019C-5E77-7CCF-5606-33AFEB593498}"/>
              </a:ext>
            </a:extLst>
          </p:cNvPr>
          <p:cNvCxnSpPr>
            <a:cxnSpLocks/>
          </p:cNvCxnSpPr>
          <p:nvPr/>
        </p:nvCxnSpPr>
        <p:spPr>
          <a:xfrm flipH="1">
            <a:off x="3543300" y="3243517"/>
            <a:ext cx="2171981" cy="0"/>
          </a:xfrm>
          <a:prstGeom prst="line">
            <a:avLst/>
          </a:prstGeom>
          <a:ln w="25400">
            <a:solidFill>
              <a:srgbClr val="C9E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oogle Shape;722;p57">
            <a:extLst>
              <a:ext uri="{FF2B5EF4-FFF2-40B4-BE49-F238E27FC236}">
                <a16:creationId xmlns:a16="http://schemas.microsoft.com/office/drawing/2014/main" id="{1A99898D-240C-5BBE-97F7-5EDDE4E5518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7890538">
            <a:off x="629712" y="1207586"/>
            <a:ext cx="293609" cy="26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CF7B096-103F-6243-F7B9-EFEEDBE29980}"/>
              </a:ext>
            </a:extLst>
          </p:cNvPr>
          <p:cNvSpPr txBox="1"/>
          <p:nvPr/>
        </p:nvSpPr>
        <p:spPr>
          <a:xfrm>
            <a:off x="8355618" y="5231456"/>
            <a:ext cx="1452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Improved formulation</a:t>
            </a:r>
          </a:p>
        </p:txBody>
      </p:sp>
      <p:pic>
        <p:nvPicPr>
          <p:cNvPr id="61" name="Google Shape;786;p84">
            <a:extLst>
              <a:ext uri="{FF2B5EF4-FFF2-40B4-BE49-F238E27FC236}">
                <a16:creationId xmlns:a16="http://schemas.microsoft.com/office/drawing/2014/main" id="{4D144A70-C9AA-E08C-7F5C-7B35CAEAC7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52063" r="36582"/>
          <a:stretch/>
        </p:blipFill>
        <p:spPr>
          <a:xfrm rot="20815729">
            <a:off x="486619" y="238497"/>
            <a:ext cx="755876" cy="8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1899C8-E06C-B4E9-79A9-1CA3296721CC}"/>
              </a:ext>
            </a:extLst>
          </p:cNvPr>
          <p:cNvSpPr txBox="1"/>
          <p:nvPr/>
        </p:nvSpPr>
        <p:spPr>
          <a:xfrm>
            <a:off x="440571" y="2076536"/>
            <a:ext cx="203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Wraps your baby in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2x more moisture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DFE96-2C86-76BC-FBF7-23C38EFC5B17}"/>
              </a:ext>
            </a:extLst>
          </p:cNvPr>
          <p:cNvSpPr txBox="1"/>
          <p:nvPr/>
        </p:nvSpPr>
        <p:spPr>
          <a:xfrm>
            <a:off x="4395087" y="4073632"/>
            <a:ext cx="2037145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Clinically proven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72h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hydration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15CB9"/>
              </a:solidFill>
              <a:effectLst/>
              <a:uLnTx/>
              <a:uFillTx/>
              <a:latin typeface="Kenvue Sans" panose="020B0504030102040203" pitchFamily="34" charset="0"/>
              <a:ea typeface="+mn-ea"/>
              <a:cs typeface="Arial"/>
              <a:sym typeface="Onest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33C43-F336-0699-57C7-D17C8BDB1D3F}"/>
              </a:ext>
            </a:extLst>
          </p:cNvPr>
          <p:cNvSpPr txBox="1"/>
          <p:nvPr/>
        </p:nvSpPr>
        <p:spPr>
          <a:xfrm>
            <a:off x="3985136" y="2541142"/>
            <a:ext cx="203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Strengthens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 their skin barrier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&amp;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Protects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from dryness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Onest Medium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B102B-3619-1645-AAFD-389C66667956}"/>
              </a:ext>
            </a:extLst>
          </p:cNvPr>
          <p:cNvSpPr txBox="1"/>
          <p:nvPr/>
        </p:nvSpPr>
        <p:spPr>
          <a:xfrm>
            <a:off x="2072062" y="5231456"/>
            <a:ext cx="1452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Improved formulation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04DE0-0987-9ECB-CBA1-468D60FE0276}"/>
              </a:ext>
            </a:extLst>
          </p:cNvPr>
          <p:cNvSpPr txBox="1"/>
          <p:nvPr/>
        </p:nvSpPr>
        <p:spPr>
          <a:xfrm>
            <a:off x="6483861" y="2062249"/>
            <a:ext cx="179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Leaves hair &amp; skin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feeling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hydrated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2930BF-DECB-3046-A64F-E805EB58EC2D}"/>
              </a:ext>
            </a:extLst>
          </p:cNvPr>
          <p:cNvSpPr txBox="1"/>
          <p:nvPr/>
        </p:nvSpPr>
        <p:spPr>
          <a:xfrm>
            <a:off x="9899777" y="2523914"/>
            <a:ext cx="218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15CB9"/>
              </a:solidFill>
              <a:effectLst/>
              <a:uLnTx/>
              <a:uFillTx/>
              <a:latin typeface="Kenvue Sans" panose="020B0504030102040203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</a:rPr>
              <a:t>Gently cleanses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</a:rPr>
              <a:t>&amp;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</a:rPr>
              <a:t>Protects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</a:rPr>
              <a:t>from dryness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0E932-B148-B7D0-F6B8-E1AC3721B355}"/>
              </a:ext>
            </a:extLst>
          </p:cNvPr>
          <p:cNvSpPr txBox="1"/>
          <p:nvPr/>
        </p:nvSpPr>
        <p:spPr>
          <a:xfrm>
            <a:off x="6732684" y="5083427"/>
            <a:ext cx="138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Onest Medium"/>
                <a:cs typeface="Onest Medium"/>
                <a:sym typeface="Onest Medium"/>
              </a:rPr>
              <a:t>Now with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Onest Medium"/>
                <a:cs typeface="Onest Medium"/>
                <a:sym typeface="Onest Medium"/>
              </a:rPr>
              <a:t>Aloe &amp; Vit B5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Kenvue Sans" panose="020B0504030102040203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A820AD-D51E-0900-BF8A-12FBAF72439B}"/>
              </a:ext>
            </a:extLst>
          </p:cNvPr>
          <p:cNvCxnSpPr>
            <a:cxnSpLocks/>
          </p:cNvCxnSpPr>
          <p:nvPr/>
        </p:nvCxnSpPr>
        <p:spPr>
          <a:xfrm flipH="1">
            <a:off x="9322594" y="3243517"/>
            <a:ext cx="23406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ABDA7A-4267-6210-0B48-39FCD0571057}"/>
              </a:ext>
            </a:extLst>
          </p:cNvPr>
          <p:cNvCxnSpPr>
            <a:cxnSpLocks/>
          </p:cNvCxnSpPr>
          <p:nvPr/>
        </p:nvCxnSpPr>
        <p:spPr>
          <a:xfrm flipH="1">
            <a:off x="6511301" y="2586440"/>
            <a:ext cx="2575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9BE62B-351B-3492-B10D-6E022FC476E4}"/>
              </a:ext>
            </a:extLst>
          </p:cNvPr>
          <p:cNvCxnSpPr>
            <a:cxnSpLocks/>
          </p:cNvCxnSpPr>
          <p:nvPr/>
        </p:nvCxnSpPr>
        <p:spPr>
          <a:xfrm flipV="1">
            <a:off x="8147259" y="4244121"/>
            <a:ext cx="0" cy="1232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oogle Shape;722;p57">
            <a:extLst>
              <a:ext uri="{FF2B5EF4-FFF2-40B4-BE49-F238E27FC236}">
                <a16:creationId xmlns:a16="http://schemas.microsoft.com/office/drawing/2014/main" id="{49D87F77-AAEF-3DC4-A541-DF6A86715A1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71845">
            <a:off x="11103213" y="1051130"/>
            <a:ext cx="293609" cy="26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814;p60">
            <a:extLst>
              <a:ext uri="{FF2B5EF4-FFF2-40B4-BE49-F238E27FC236}">
                <a16:creationId xmlns:a16="http://schemas.microsoft.com/office/drawing/2014/main" id="{82A8A018-BB2C-504F-421B-22C6A735C72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4600" y="609600"/>
            <a:ext cx="536787" cy="535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ECFC5-E42E-CC1A-0E3E-261EF8D28DD0}"/>
              </a:ext>
            </a:extLst>
          </p:cNvPr>
          <p:cNvSpPr txBox="1"/>
          <p:nvPr/>
        </p:nvSpPr>
        <p:spPr>
          <a:xfrm>
            <a:off x="853118" y="5455994"/>
            <a:ext cx="13814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Onest Medium"/>
                <a:cs typeface="Onest Medium"/>
                <a:sym typeface="Onest Medium"/>
              </a:rPr>
              <a:t>Now with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Onest Medium"/>
                <a:cs typeface="Onest Medium"/>
                <a:sym typeface="Onest Medium"/>
              </a:rPr>
              <a:t>Aloe &amp; Vit B5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Kenvue Sans" panose="020B0504030102040203" pitchFamily="34" charset="0"/>
              <a:ea typeface="Onest Medium"/>
              <a:cs typeface="Arial"/>
              <a:sym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15CB9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+mn-cs"/>
                <a:sym typeface="Arial"/>
              </a:rPr>
              <a:t>(Pink Lotion only)</a:t>
            </a:r>
            <a:endParaRPr kumimoji="0" lang="en-US" sz="1000" b="0" i="1" u="none" strike="noStrike" kern="0" cap="none" spc="0" normalizeH="0" baseline="0" noProof="0">
              <a:ln>
                <a:noFill/>
              </a:ln>
              <a:solidFill>
                <a:srgbClr val="015CB9"/>
              </a:solidFill>
              <a:effectLst/>
              <a:uLnTx/>
              <a:uFillTx/>
              <a:latin typeface="Kenvue Sans" panose="020B0504030102040203" pitchFamily="34" charset="0"/>
              <a:ea typeface="+mn-ea"/>
              <a:cs typeface="+mn-cs"/>
              <a:sym typeface="Onest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D7C2A-16FE-82A3-D308-BD20D97D3CE1}"/>
              </a:ext>
            </a:extLst>
          </p:cNvPr>
          <p:cNvSpPr txBox="1"/>
          <p:nvPr/>
        </p:nvSpPr>
        <p:spPr>
          <a:xfrm>
            <a:off x="0" y="6183634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DF115D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NEW FORMULAS: Pink Lotion, Bedtime Lotion, Bedtime Cream,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DF115D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Skin Nourish Vanilla &amp; Oats Lotion, Skin Nourish Shea &amp; Cocoa Butter Lotion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22ADB-CBD8-DAD0-BD84-09140DBC95DD}"/>
              </a:ext>
            </a:extLst>
          </p:cNvPr>
          <p:cNvSpPr txBox="1"/>
          <p:nvPr/>
        </p:nvSpPr>
        <p:spPr>
          <a:xfrm>
            <a:off x="6134100" y="6183634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DF115D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NEW FORMULAS: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DF115D"/>
                </a:solidFill>
                <a:effectLst/>
                <a:uLnTx/>
                <a:uFillTx/>
                <a:latin typeface="Kenvue Sans" panose="020B0504030102040203" pitchFamily="34" charset="0"/>
                <a:ea typeface="+mn-ea"/>
                <a:cs typeface="Arial"/>
                <a:sym typeface="Arial"/>
              </a:rPr>
              <a:t>Gold Shampoo &amp; HTT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A1B73F-A0E2-055B-75F5-5223BA51F94B}"/>
              </a:ext>
            </a:extLst>
          </p:cNvPr>
          <p:cNvCxnSpPr>
            <a:cxnSpLocks/>
          </p:cNvCxnSpPr>
          <p:nvPr/>
        </p:nvCxnSpPr>
        <p:spPr>
          <a:xfrm flipH="1">
            <a:off x="3779055" y="4552054"/>
            <a:ext cx="2171981" cy="0"/>
          </a:xfrm>
          <a:prstGeom prst="line">
            <a:avLst/>
          </a:prstGeom>
          <a:ln w="25400">
            <a:solidFill>
              <a:srgbClr val="C9E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638C22-F974-8D39-6C42-E8112B3C2F0B}"/>
              </a:ext>
            </a:extLst>
          </p:cNvPr>
          <p:cNvCxnSpPr>
            <a:cxnSpLocks/>
          </p:cNvCxnSpPr>
          <p:nvPr/>
        </p:nvCxnSpPr>
        <p:spPr>
          <a:xfrm flipV="1">
            <a:off x="2171495" y="4349880"/>
            <a:ext cx="0" cy="1147812"/>
          </a:xfrm>
          <a:prstGeom prst="line">
            <a:avLst/>
          </a:prstGeom>
          <a:ln w="25400">
            <a:solidFill>
              <a:srgbClr val="C9E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32A5777-85A3-1891-533A-763DA07A5A4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8733" t="-30" r="-5532" b="392"/>
          <a:stretch/>
        </p:blipFill>
        <p:spPr>
          <a:xfrm>
            <a:off x="16714" y="4923786"/>
            <a:ext cx="847713" cy="140149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036430-D711-2BC0-8D45-BA95F20B5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4" b="595"/>
          <a:stretch/>
        </p:blipFill>
        <p:spPr>
          <a:xfrm>
            <a:off x="11122700" y="5007001"/>
            <a:ext cx="737731" cy="137362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549AF-8805-CD01-9A17-CA10F6FCF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1200" cap="none" spc="0" normalizeH="0" baseline="0" noProof="0" smtClean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Inter Tight"/>
                <a:sym typeface="Inter T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800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Inter Tight"/>
              <a:sym typeface="Inter Tight"/>
            </a:endParaRPr>
          </a:p>
        </p:txBody>
      </p:sp>
    </p:spTree>
    <p:extLst>
      <p:ext uri="{BB962C8B-B14F-4D97-AF65-F5344CB8AC3E}">
        <p14:creationId xmlns:p14="http://schemas.microsoft.com/office/powerpoint/2010/main" val="25562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138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Inter Tight</vt:lpstr>
      <vt:lpstr>Inter Tight Light</vt:lpstr>
      <vt:lpstr>Kenvue Sans</vt:lpstr>
      <vt:lpstr>M PLUS Rounded 1c</vt:lpstr>
      <vt:lpstr>Office Theme</vt:lpstr>
      <vt:lpstr>Strengthens the skin barrier after 1st use</vt:lpstr>
      <vt:lpstr>PowerPoint Presentation</vt:lpstr>
    </vt:vector>
  </TitlesOfParts>
  <Company>New Consumer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Hunt, Tynah [Non-Kenvue]</dc:creator>
  <cp:lastModifiedBy>Hunt, Tynah [Non-Kenvue]</cp:lastModifiedBy>
  <cp:revision>1</cp:revision>
  <dcterms:created xsi:type="dcterms:W3CDTF">2025-07-17T12:58:53Z</dcterms:created>
  <dcterms:modified xsi:type="dcterms:W3CDTF">2025-07-17T13:09:19Z</dcterms:modified>
</cp:coreProperties>
</file>