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0" r:id="rId1"/>
  </p:sldMasterIdLst>
  <p:notesMasterIdLst>
    <p:notesMasterId r:id="rId22"/>
  </p:notesMasterIdLst>
  <p:sldIdLst>
    <p:sldId id="257" r:id="rId2"/>
    <p:sldId id="258" r:id="rId3"/>
    <p:sldId id="316" r:id="rId4"/>
    <p:sldId id="260" r:id="rId5"/>
    <p:sldId id="261" r:id="rId6"/>
    <p:sldId id="262" r:id="rId7"/>
    <p:sldId id="263" r:id="rId8"/>
    <p:sldId id="284" r:id="rId9"/>
    <p:sldId id="265" r:id="rId10"/>
    <p:sldId id="266" r:id="rId11"/>
    <p:sldId id="267" r:id="rId12"/>
    <p:sldId id="268" r:id="rId13"/>
    <p:sldId id="269" r:id="rId14"/>
    <p:sldId id="270" r:id="rId15"/>
    <p:sldId id="326" r:id="rId16"/>
    <p:sldId id="271" r:id="rId17"/>
    <p:sldId id="300" r:id="rId18"/>
    <p:sldId id="330" r:id="rId19"/>
    <p:sldId id="272" r:id="rId20"/>
    <p:sldId id="273" r:id="rId21"/>
  </p:sldIdLst>
  <p:sldSz cx="12192000" cy="6858000"/>
  <p:notesSz cx="6858000" cy="9144000"/>
  <p:embeddedFontLst>
    <p:embeddedFont>
      <p:font typeface="Futura Std Book" panose="020B0502020204020303" pitchFamily="34" charset="0"/>
      <p:regular r:id="rId23"/>
    </p:embeddedFont>
    <p:embeddedFont>
      <p:font typeface="Rockwell" panose="02060603020205020403" pitchFamily="18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ia Sansalone" initials="AS" lastIdx="2" clrIdx="0">
    <p:extLst>
      <p:ext uri="{19B8F6BF-5375-455C-9EA6-DF929625EA0E}">
        <p15:presenceInfo xmlns:p15="http://schemas.microsoft.com/office/powerpoint/2012/main" userId="S-1-5-21-214829838-640819262-250757269-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60AB9-5665-4E83-B921-C81448C7A5E2}" v="6" dt="2024-09-11T14:18:44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Joines" userId="2c9b2330-7c94-4dda-87ab-4a108c39052d" providerId="ADAL" clId="{4C760AB9-5665-4E83-B921-C81448C7A5E2}"/>
    <pc:docChg chg="modSld">
      <pc:chgData name="Justin Joines" userId="2c9b2330-7c94-4dda-87ab-4a108c39052d" providerId="ADAL" clId="{4C760AB9-5665-4E83-B921-C81448C7A5E2}" dt="2024-09-11T14:18:44.856" v="5" actId="14826"/>
      <pc:docMkLst>
        <pc:docMk/>
      </pc:docMkLst>
      <pc:sldChg chg="modSp">
        <pc:chgData name="Justin Joines" userId="2c9b2330-7c94-4dda-87ab-4a108c39052d" providerId="ADAL" clId="{4C760AB9-5665-4E83-B921-C81448C7A5E2}" dt="2024-09-11T14:18:37.752" v="4" actId="14826"/>
        <pc:sldMkLst>
          <pc:docMk/>
          <pc:sldMk cId="617275690" sldId="261"/>
        </pc:sldMkLst>
        <pc:picChg chg="mod">
          <ac:chgData name="Justin Joines" userId="2c9b2330-7c94-4dda-87ab-4a108c39052d" providerId="ADAL" clId="{4C760AB9-5665-4E83-B921-C81448C7A5E2}" dt="2024-09-11T14:18:37.752" v="4" actId="14826"/>
          <ac:picMkLst>
            <pc:docMk/>
            <pc:sldMk cId="617275690" sldId="261"/>
            <ac:picMk id="50" creationId="{D219596A-F056-FFF9-4927-333C6B6BC2AD}"/>
          </ac:picMkLst>
        </pc:picChg>
      </pc:sldChg>
      <pc:sldChg chg="modSp">
        <pc:chgData name="Justin Joines" userId="2c9b2330-7c94-4dda-87ab-4a108c39052d" providerId="ADAL" clId="{4C760AB9-5665-4E83-B921-C81448C7A5E2}" dt="2024-09-11T14:18:44.856" v="5" actId="14826"/>
        <pc:sldMkLst>
          <pc:docMk/>
          <pc:sldMk cId="3026349269" sldId="262"/>
        </pc:sldMkLst>
        <pc:picChg chg="mod">
          <ac:chgData name="Justin Joines" userId="2c9b2330-7c94-4dda-87ab-4a108c39052d" providerId="ADAL" clId="{4C760AB9-5665-4E83-B921-C81448C7A5E2}" dt="2024-09-11T14:18:44.856" v="5" actId="14826"/>
          <ac:picMkLst>
            <pc:docMk/>
            <pc:sldMk cId="3026349269" sldId="262"/>
            <ac:picMk id="82" creationId="{C367E8F8-81AC-8089-7B26-0326727B9E83}"/>
          </ac:picMkLst>
        </pc:picChg>
      </pc:sldChg>
      <pc:sldChg chg="modSp">
        <pc:chgData name="Justin Joines" userId="2c9b2330-7c94-4dda-87ab-4a108c39052d" providerId="ADAL" clId="{4C760AB9-5665-4E83-B921-C81448C7A5E2}" dt="2024-09-11T14:05:30.478" v="0" actId="14826"/>
        <pc:sldMkLst>
          <pc:docMk/>
          <pc:sldMk cId="47339163" sldId="316"/>
        </pc:sldMkLst>
        <pc:picChg chg="mod">
          <ac:chgData name="Justin Joines" userId="2c9b2330-7c94-4dda-87ab-4a108c39052d" providerId="ADAL" clId="{4C760AB9-5665-4E83-B921-C81448C7A5E2}" dt="2024-09-11T14:05:30.478" v="0" actId="14826"/>
          <ac:picMkLst>
            <pc:docMk/>
            <pc:sldMk cId="47339163" sldId="316"/>
            <ac:picMk id="41" creationId="{DC1B1084-3C2C-97D0-E3F6-C503E72285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2F64D-7826-4C47-AB45-4E921EB12128}" type="datetimeFigureOut">
              <a:rPr lang="en-GB" smtClean="0"/>
              <a:t>11/09/2024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1465-5D9F-49CB-A652-630B1BF192E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26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730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8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82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788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69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644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13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573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684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02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8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80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4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37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2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27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526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1465-5D9F-49CB-A652-630B1BF192EC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20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83284890-85D2-4D7B-8EF5-15A9C1DB8F42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87157CC2-0FC8-4686-B024-99790E0F5162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F6764DA5-CD3D-4590-A511-FCD3BC7A793E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</p:spPr>
        <p:txBody>
          <a:bodyPr/>
          <a:lstStyle/>
          <a:p>
            <a:fld id="{C6F822A4-8DA6-4447-9B1F-C5DB58435268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E548D31E-DCDA-41A7-9C67-C4B11B94D21D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9B3762C0-B258-48F1-ADE6-176B4174CCDD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677919A6-33EB-49BD-A62F-1FA56B9F9712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CA4E7D1B-D673-4CF6-8672-009D42ABD2A0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DA16AA21-1863-4931-97CB-99D0A168701B}" type="datetimeFigureOut">
              <a:rPr lang="en-US" dirty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/>
          <a:lstStyle/>
          <a:p>
            <a:fld id="{3772C379-9A7C-4C87-A116-CBE9F58B04C5}" type="datetimeFigureOut">
              <a:rPr lang="en-US" dirty="0"/>
              <a:t>9/11/2024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327710-41E3-4810-A190-20BDE32EB25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alphaModFix amt="36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3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2.png"/><Relationship Id="rId10" Type="http://schemas.openxmlformats.org/officeDocument/2006/relationships/image" Target="../media/image24.png"/><Relationship Id="rId4" Type="http://schemas.openxmlformats.org/officeDocument/2006/relationships/image" Target="../media/image51.jpe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24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0.png"/><Relationship Id="rId5" Type="http://schemas.openxmlformats.org/officeDocument/2006/relationships/image" Target="../media/image9.png"/><Relationship Id="rId1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30.png"/><Relationship Id="rId9" Type="http://schemas.openxmlformats.org/officeDocument/2006/relationships/slide" Target="slide2.xml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32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slide" Target="slide2.xml"/><Relationship Id="rId5" Type="http://schemas.openxmlformats.org/officeDocument/2006/relationships/image" Target="../media/image40.png"/><Relationship Id="rId15" Type="http://schemas.openxmlformats.org/officeDocument/2006/relationships/image" Target="../media/image55.png"/><Relationship Id="rId10" Type="http://schemas.openxmlformats.org/officeDocument/2006/relationships/image" Target="../media/image68.png"/><Relationship Id="rId4" Type="http://schemas.openxmlformats.org/officeDocument/2006/relationships/image" Target="../media/image65.jpeg"/><Relationship Id="rId9" Type="http://schemas.openxmlformats.org/officeDocument/2006/relationships/image" Target="../media/image67.png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4.png"/><Relationship Id="rId5" Type="http://schemas.openxmlformats.org/officeDocument/2006/relationships/slide" Target="slide2.xml"/><Relationship Id="rId10" Type="http://schemas.openxmlformats.org/officeDocument/2006/relationships/image" Target="../media/image71.png"/><Relationship Id="rId4" Type="http://schemas.openxmlformats.org/officeDocument/2006/relationships/image" Target="../media/image70.jpe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8.png"/><Relationship Id="rId10" Type="http://schemas.openxmlformats.org/officeDocument/2006/relationships/image" Target="../media/image74.png"/><Relationship Id="rId4" Type="http://schemas.openxmlformats.org/officeDocument/2006/relationships/image" Target="../media/image72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77.pn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63.png"/><Relationship Id="rId5" Type="http://schemas.openxmlformats.org/officeDocument/2006/relationships/slide" Target="slide2.xml"/><Relationship Id="rId10" Type="http://schemas.openxmlformats.org/officeDocument/2006/relationships/image" Target="../media/image64.png"/><Relationship Id="rId4" Type="http://schemas.openxmlformats.org/officeDocument/2006/relationships/image" Target="../media/image72.jpe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81.png"/><Relationship Id="rId3" Type="http://schemas.openxmlformats.org/officeDocument/2006/relationships/image" Target="../media/image9.png"/><Relationship Id="rId7" Type="http://schemas.openxmlformats.org/officeDocument/2006/relationships/image" Target="../media/image55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46.png"/><Relationship Id="rId5" Type="http://schemas.openxmlformats.org/officeDocument/2006/relationships/image" Target="../media/image79.png"/><Relationship Id="rId10" Type="http://schemas.openxmlformats.org/officeDocument/2006/relationships/image" Target="../media/image32.png"/><Relationship Id="rId4" Type="http://schemas.openxmlformats.org/officeDocument/2006/relationships/image" Target="../media/image78.jpe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67.png"/><Relationship Id="rId5" Type="http://schemas.openxmlformats.org/officeDocument/2006/relationships/image" Target="../media/image83.png"/><Relationship Id="rId15" Type="http://schemas.openxmlformats.org/officeDocument/2006/relationships/image" Target="../media/image45.png"/><Relationship Id="rId10" Type="http://schemas.openxmlformats.org/officeDocument/2006/relationships/image" Target="../media/image85.png"/><Relationship Id="rId4" Type="http://schemas.openxmlformats.org/officeDocument/2006/relationships/image" Target="../media/image82.jpeg"/><Relationship Id="rId9" Type="http://schemas.openxmlformats.org/officeDocument/2006/relationships/image" Target="../media/image27.pn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9.png"/><Relationship Id="rId7" Type="http://schemas.openxmlformats.org/officeDocument/2006/relationships/image" Target="../media/image87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45.png"/><Relationship Id="rId4" Type="http://schemas.openxmlformats.org/officeDocument/2006/relationships/image" Target="../media/image86.jpe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9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94.png"/><Relationship Id="rId5" Type="http://schemas.openxmlformats.org/officeDocument/2006/relationships/image" Target="../media/image43.png"/><Relationship Id="rId10" Type="http://schemas.openxmlformats.org/officeDocument/2006/relationships/image" Target="../media/image93.png"/><Relationship Id="rId4" Type="http://schemas.openxmlformats.org/officeDocument/2006/relationships/image" Target="../media/image90.jpe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6.xml"/><Relationship Id="rId1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20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8.png"/><Relationship Id="rId16" Type="http://schemas.openxmlformats.org/officeDocument/2006/relationships/slide" Target="slide10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19" Type="http://schemas.openxmlformats.org/officeDocument/2006/relationships/slide" Target="slide3.xml"/><Relationship Id="rId4" Type="http://schemas.openxmlformats.org/officeDocument/2006/relationships/slide" Target="slide13.xml"/><Relationship Id="rId9" Type="http://schemas.openxmlformats.org/officeDocument/2006/relationships/slide" Target="slide7.xml"/><Relationship Id="rId1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96.png"/><Relationship Id="rId10" Type="http://schemas.openxmlformats.org/officeDocument/2006/relationships/image" Target="../media/image45.png"/><Relationship Id="rId4" Type="http://schemas.openxmlformats.org/officeDocument/2006/relationships/image" Target="../media/image95.jpeg"/><Relationship Id="rId9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" Target="slide2.xml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slide" Target="slide2.xml"/><Relationship Id="rId10" Type="http://schemas.openxmlformats.org/officeDocument/2006/relationships/image" Target="../media/image24.png"/><Relationship Id="rId4" Type="http://schemas.openxmlformats.org/officeDocument/2006/relationships/image" Target="../media/image19.jp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3.png"/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slide" Target="slide2.xml"/><Relationship Id="rId10" Type="http://schemas.openxmlformats.org/officeDocument/2006/relationships/image" Target="../media/image32.png"/><Relationship Id="rId4" Type="http://schemas.openxmlformats.org/officeDocument/2006/relationships/image" Target="../media/image35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slide" Target="slide2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png"/><Relationship Id="rId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openxmlformats.org/officeDocument/2006/relationships/image" Target="../media/image47.jpeg"/><Relationship Id="rId9" Type="http://schemas.openxmlformats.org/officeDocument/2006/relationships/image" Target="../media/image39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74" name="Picture 149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72" y="1480759"/>
            <a:ext cx="9630030" cy="5419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593" y="703897"/>
            <a:ext cx="4391025" cy="8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9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9384" y="388750"/>
            <a:ext cx="5458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</a:rPr>
              <a:t>MORTURARY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MORGUE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 rot="5400000">
            <a:off x="1535894" y="11640"/>
            <a:ext cx="313488" cy="299206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1585286" y="92575"/>
            <a:ext cx="353943" cy="28528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SUBMERSIBLE SCALES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748" y="1756043"/>
            <a:ext cx="313488" cy="227884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3521" y="1833293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WPS12UT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16773" y="1782841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87282" y="1900279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T3530</a:t>
            </a:r>
          </a:p>
        </p:txBody>
      </p:sp>
      <p:sp>
        <p:nvSpPr>
          <p:cNvPr id="21" name="Rectangle 20"/>
          <p:cNvSpPr/>
          <p:nvPr/>
        </p:nvSpPr>
        <p:spPr>
          <a:xfrm rot="5400000">
            <a:off x="4544140" y="149880"/>
            <a:ext cx="313488" cy="275328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30261" y="3354585"/>
            <a:ext cx="19461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15 in/37 cm-Diameter Double Dial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Avoirdupois and Metric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Includes Aluminum Commodity Pan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Protective Glass Plate Over Dial Face</a:t>
            </a:r>
          </a:p>
        </p:txBody>
      </p:sp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406" y="1824044"/>
            <a:ext cx="772223" cy="15588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5400000">
            <a:off x="4516442" y="149882"/>
            <a:ext cx="353943" cy="27532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HANGING DIAL SCALES</a:t>
            </a:r>
          </a:p>
        </p:txBody>
      </p:sp>
      <p:sp>
        <p:nvSpPr>
          <p:cNvPr id="25" name="Action Button: Get Information 24">
            <a:hlinkClick r:id="rId6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A20054-31EF-483C-98CA-5ABEAF6D84F1}"/>
              </a:ext>
            </a:extLst>
          </p:cNvPr>
          <p:cNvSpPr/>
          <p:nvPr/>
        </p:nvSpPr>
        <p:spPr>
          <a:xfrm>
            <a:off x="575247" y="3148176"/>
            <a:ext cx="2613420" cy="104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Measure Fluids or Blood Loss During Clinical Procedures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Weigh Chux Pad / Wet Diapers / Lap Sponges / Organs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Six Different Capacities, Including 192 oz x 0.05 oz and 5,500 g x 1 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Deep Bowl Aids Sample Retention and Allows Easy Clean-Up</a:t>
            </a:r>
          </a:p>
        </p:txBody>
      </p:sp>
      <p:pic>
        <p:nvPicPr>
          <p:cNvPr id="29" name="Picture 28">
            <a:hlinkClick r:id="" action="ppaction://noaction"/>
            <a:extLst>
              <a:ext uri="{FF2B5EF4-FFF2-40B4-BE49-F238E27FC236}">
                <a16:creationId xmlns:a16="http://schemas.microsoft.com/office/drawing/2014/main" id="{BE94BDE3-C9D9-4B3F-B1BE-BC3B8C3A48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9" y="1795676"/>
            <a:ext cx="1480840" cy="1352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CB8E5F6-428B-270D-18F7-71FEC5EAF4E9}"/>
              </a:ext>
            </a:extLst>
          </p:cNvPr>
          <p:cNvGrpSpPr/>
          <p:nvPr/>
        </p:nvGrpSpPr>
        <p:grpSpPr>
          <a:xfrm>
            <a:off x="6213100" y="1369779"/>
            <a:ext cx="2985891" cy="2665114"/>
            <a:chOff x="9703151" y="1219944"/>
            <a:chExt cx="2985891" cy="266511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4A156B-A213-971E-A79A-C9FE0BBFFD28}"/>
                </a:ext>
              </a:extLst>
            </p:cNvPr>
            <p:cNvSpPr/>
            <p:nvPr/>
          </p:nvSpPr>
          <p:spPr>
            <a:xfrm rot="5400000">
              <a:off x="10727186" y="209482"/>
              <a:ext cx="313490" cy="236155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6505B0-90E4-9053-03C9-F88136FE0B03}"/>
                </a:ext>
              </a:extLst>
            </p:cNvPr>
            <p:cNvSpPr/>
            <p:nvPr/>
          </p:nvSpPr>
          <p:spPr>
            <a:xfrm>
              <a:off x="9732643" y="1633006"/>
              <a:ext cx="313488" cy="225205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BFF6BF-EE71-37D7-E430-F6BE0F628ACE}"/>
                </a:ext>
              </a:extLst>
            </p:cNvPr>
            <p:cNvSpPr txBox="1"/>
            <p:nvPr/>
          </p:nvSpPr>
          <p:spPr>
            <a:xfrm>
              <a:off x="9703152" y="1766253"/>
              <a:ext cx="353943" cy="19219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GH1SS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081A32-678D-208C-846A-B427B562BAE1}"/>
                </a:ext>
              </a:extLst>
            </p:cNvPr>
            <p:cNvSpPr txBox="1"/>
            <p:nvPr/>
          </p:nvSpPr>
          <p:spPr>
            <a:xfrm rot="5400000">
              <a:off x="10702617" y="243120"/>
              <a:ext cx="353943" cy="23075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091108-55A1-44A8-8609-8B5417A56EAF}"/>
                </a:ext>
              </a:extLst>
            </p:cNvPr>
            <p:cNvSpPr/>
            <p:nvPr/>
          </p:nvSpPr>
          <p:spPr>
            <a:xfrm>
              <a:off x="10075622" y="3146214"/>
              <a:ext cx="2613420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13" name="Picture 12">
              <a:hlinkClick r:id="" action="ppaction://noaction"/>
              <a:extLst>
                <a:ext uri="{FF2B5EF4-FFF2-40B4-BE49-F238E27FC236}">
                  <a16:creationId xmlns:a16="http://schemas.microsoft.com/office/drawing/2014/main" id="{54C6C137-9BDC-2348-4438-FAE9AF078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75347" y="1643902"/>
              <a:ext cx="1071295" cy="148675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8D72C-54CA-2C58-D0A7-E9CD83235EBC}"/>
              </a:ext>
            </a:extLst>
          </p:cNvPr>
          <p:cNvSpPr/>
          <p:nvPr/>
        </p:nvSpPr>
        <p:spPr>
          <a:xfrm>
            <a:off x="8762365" y="1832553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C8AE63-9A07-3323-5D33-636E4640FBE7}"/>
              </a:ext>
            </a:extLst>
          </p:cNvPr>
          <p:cNvSpPr txBox="1"/>
          <p:nvPr/>
        </p:nvSpPr>
        <p:spPr>
          <a:xfrm>
            <a:off x="8732874" y="1832553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FEE038-3719-4825-6C78-0EB0564021F1}"/>
              </a:ext>
            </a:extLst>
          </p:cNvPr>
          <p:cNvSpPr/>
          <p:nvPr/>
        </p:nvSpPr>
        <p:spPr>
          <a:xfrm rot="5400000">
            <a:off x="10012323" y="142307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388F2B-8CC7-18BD-F1AD-6BBABE1ECB7A}"/>
              </a:ext>
            </a:extLst>
          </p:cNvPr>
          <p:cNvSpPr txBox="1"/>
          <p:nvPr/>
        </p:nvSpPr>
        <p:spPr>
          <a:xfrm rot="5400000">
            <a:off x="9971584" y="160558"/>
            <a:ext cx="353943" cy="27723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8EACD7-19ED-9FFC-EE9C-092FC92AD413}"/>
              </a:ext>
            </a:extLst>
          </p:cNvPr>
          <p:cNvSpPr txBox="1"/>
          <p:nvPr/>
        </p:nvSpPr>
        <p:spPr>
          <a:xfrm>
            <a:off x="9119795" y="3275721"/>
            <a:ext cx="2098544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D012519-262E-6196-84CF-4430ED35606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4754" y="1870496"/>
            <a:ext cx="1107892" cy="140522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80A4AEE-B6D0-E2A5-498E-8E5AC9985FB5}"/>
              </a:ext>
            </a:extLst>
          </p:cNvPr>
          <p:cNvSpPr/>
          <p:nvPr/>
        </p:nvSpPr>
        <p:spPr>
          <a:xfrm rot="5400000">
            <a:off x="1784054" y="2697151"/>
            <a:ext cx="313491" cy="34008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D40A24-5FA7-EBEE-0484-A13D1B1C552B}"/>
              </a:ext>
            </a:extLst>
          </p:cNvPr>
          <p:cNvSpPr txBox="1"/>
          <p:nvPr/>
        </p:nvSpPr>
        <p:spPr>
          <a:xfrm rot="5400000">
            <a:off x="1723539" y="2754153"/>
            <a:ext cx="353943" cy="32855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B58499-67B2-0E20-F3FD-044F1BA98440}"/>
              </a:ext>
            </a:extLst>
          </p:cNvPr>
          <p:cNvSpPr/>
          <p:nvPr/>
        </p:nvSpPr>
        <p:spPr>
          <a:xfrm>
            <a:off x="265076" y="4627652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CC6525-5A06-C4EC-7F36-6EC230A9600E}"/>
              </a:ext>
            </a:extLst>
          </p:cNvPr>
          <p:cNvSpPr txBox="1"/>
          <p:nvPr/>
        </p:nvSpPr>
        <p:spPr>
          <a:xfrm>
            <a:off x="246756" y="4955822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E6913A-C3DF-24FE-27C7-33A9BA22CFA5}"/>
              </a:ext>
            </a:extLst>
          </p:cNvPr>
          <p:cNvSpPr/>
          <p:nvPr/>
        </p:nvSpPr>
        <p:spPr>
          <a:xfrm>
            <a:off x="587424" y="5873737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pic>
        <p:nvPicPr>
          <p:cNvPr id="39" name="Picture 38" descr="A red trash can with a li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0FE8279F-2DE0-1DBB-918A-CE1E8B7B433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7" y="4606566"/>
            <a:ext cx="1055848" cy="1344383"/>
          </a:xfrm>
          <a:prstGeom prst="rect">
            <a:avLst/>
          </a:prstGeom>
        </p:spPr>
      </p:pic>
      <p:sp>
        <p:nvSpPr>
          <p:cNvPr id="40" name="Action Button: Go to Beginning 3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E449A98-6BDB-C5F8-FE6B-F842ECAC0F0B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9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EB8A336C-E3E0-E796-1E28-39B5046EE3B9}"/>
              </a:ext>
            </a:extLst>
          </p:cNvPr>
          <p:cNvGrpSpPr/>
          <p:nvPr/>
        </p:nvGrpSpPr>
        <p:grpSpPr>
          <a:xfrm>
            <a:off x="9731698" y="4166567"/>
            <a:ext cx="2436208" cy="2540474"/>
            <a:chOff x="7559925" y="4154323"/>
            <a:chExt cx="2436208" cy="254047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619FEB-F72F-29E9-C607-71685E645298}"/>
                </a:ext>
              </a:extLst>
            </p:cNvPr>
            <p:cNvSpPr/>
            <p:nvPr/>
          </p:nvSpPr>
          <p:spPr>
            <a:xfrm rot="5400000">
              <a:off x="8612610" y="3101641"/>
              <a:ext cx="313491" cy="241886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88DF0A6-1B4B-B680-525A-FABA0C9D99E1}"/>
                </a:ext>
              </a:extLst>
            </p:cNvPr>
            <p:cNvSpPr txBox="1"/>
            <p:nvPr/>
          </p:nvSpPr>
          <p:spPr>
            <a:xfrm rot="5400000">
              <a:off x="8609727" y="3121863"/>
              <a:ext cx="353943" cy="24188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RECEPTACLES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205B707-6B0F-C6E9-D99F-578853C5DA9D}"/>
                </a:ext>
              </a:extLst>
            </p:cNvPr>
            <p:cNvSpPr/>
            <p:nvPr/>
          </p:nvSpPr>
          <p:spPr>
            <a:xfrm>
              <a:off x="7584626" y="4628522"/>
              <a:ext cx="313488" cy="206627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7B9CCC2-1FD2-47EB-79F0-4BA6C8D3BD60}"/>
                </a:ext>
              </a:extLst>
            </p:cNvPr>
            <p:cNvSpPr txBox="1"/>
            <p:nvPr/>
          </p:nvSpPr>
          <p:spPr>
            <a:xfrm>
              <a:off x="7566306" y="4890174"/>
              <a:ext cx="353943" cy="1565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MATE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10E62F7-F03C-3106-C4B7-8A58D82CBEB1}"/>
                </a:ext>
              </a:extLst>
            </p:cNvPr>
            <p:cNvSpPr/>
            <p:nvPr/>
          </p:nvSpPr>
          <p:spPr>
            <a:xfrm>
              <a:off x="7906974" y="5808089"/>
              <a:ext cx="2089159" cy="8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Commercial-grade trash cans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High-grade plastic resists rust, scratches, and denting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4 sizes and 2 standard colors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FM approval for safety</a:t>
              </a:r>
            </a:p>
          </p:txBody>
        </p:sp>
        <p:pic>
          <p:nvPicPr>
            <p:cNvPr id="86" name="Picture 85" descr="A red trash can with a lid&#10;&#10;Description automatically generated">
              <a:hlinkClick r:id="" action="ppaction://noaction"/>
              <a:extLst>
                <a:ext uri="{FF2B5EF4-FFF2-40B4-BE49-F238E27FC236}">
                  <a16:creationId xmlns:a16="http://schemas.microsoft.com/office/drawing/2014/main" id="{CCBD3696-E6F1-D219-A8D0-817E9D2ED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0777" y="4540918"/>
              <a:ext cx="1055848" cy="1344383"/>
            </a:xfrm>
            <a:prstGeom prst="rect">
              <a:avLst/>
            </a:prstGeom>
          </p:spPr>
        </p:pic>
      </p:grpSp>
      <p:pic>
        <p:nvPicPr>
          <p:cNvPr id="92" name="Picture 91" descr="A baby diaper in a scale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1A772D83-1E61-394B-F7A2-474A8127C2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6" y="4911464"/>
            <a:ext cx="1553524" cy="987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2094" y="342473"/>
            <a:ext cx="545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</a:rPr>
              <a:t>LONG TERM CARE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6279674" y="1674198"/>
            <a:ext cx="313488" cy="218847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50183" y="1728058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6880</a:t>
            </a:r>
          </a:p>
        </p:txBody>
      </p:sp>
      <p:sp>
        <p:nvSpPr>
          <p:cNvPr id="36" name="Rectangle 35"/>
          <p:cNvSpPr/>
          <p:nvPr/>
        </p:nvSpPr>
        <p:spPr>
          <a:xfrm rot="5400000">
            <a:off x="7901727" y="-413216"/>
            <a:ext cx="313488" cy="358075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5400000">
            <a:off x="7845386" y="-349499"/>
            <a:ext cx="353943" cy="34704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CHAIR SCALES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581297" y="3004212"/>
            <a:ext cx="1400904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.75-in/19 mm-high LCD With BMI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EMR/EHR Ready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Integral Wheels Ease Transport</a:t>
            </a:r>
          </a:p>
        </p:txBody>
      </p:sp>
      <p:pic>
        <p:nvPicPr>
          <p:cNvPr id="46" name="Picture 45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4467" y="1652263"/>
            <a:ext cx="933107" cy="135451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8288463" y="1687798"/>
            <a:ext cx="313488" cy="220531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53888" y="1732337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6475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85003" y="2981280"/>
            <a:ext cx="148173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EMR/EHR Ready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Integral Full Revolution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Swiveling Wheels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Lift-Away Arms and Footrest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Plastic-Molded Seat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930025" y="1687797"/>
            <a:ext cx="313488" cy="218664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9900534" y="1739827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IBFL500</a:t>
            </a:r>
          </a:p>
        </p:txBody>
      </p:sp>
      <p:sp>
        <p:nvSpPr>
          <p:cNvPr id="56" name="Rectangle 55"/>
          <p:cNvSpPr/>
          <p:nvPr/>
        </p:nvSpPr>
        <p:spPr>
          <a:xfrm rot="5400000">
            <a:off x="10781310" y="388371"/>
            <a:ext cx="313488" cy="200112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205684" y="3035160"/>
            <a:ext cx="219319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Hydraulic Lift Mechanism Eases Lifting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EMR/EHR Ready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Stretcher Carrying Strap and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“Easy Stow” Hoops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IBFL500 – 500 lb/225 kg Capacity</a:t>
            </a:r>
          </a:p>
        </p:txBody>
      </p:sp>
      <p:pic>
        <p:nvPicPr>
          <p:cNvPr id="58" name="Picture 57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794" y="1715988"/>
            <a:ext cx="1501821" cy="123065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 rot="5400000">
            <a:off x="10753613" y="391068"/>
            <a:ext cx="353943" cy="20011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IN-BED SCALES</a:t>
            </a:r>
          </a:p>
        </p:txBody>
      </p:sp>
      <p:sp>
        <p:nvSpPr>
          <p:cNvPr id="47" name="Action Button: Get Information 46">
            <a:hlinkClick r:id="rId9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2948329" y="-1607179"/>
            <a:ext cx="313488" cy="598185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37366" y="1628682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14815" y="1752527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7550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21133" y="2988519"/>
            <a:ext cx="1449541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1,000 lb/300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Wi-Fi for EMR/EHR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Sturdy Steel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Slim 6.6-inch/17-cm Compact Profile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2997722" y="-1534863"/>
            <a:ext cx="353943" cy="58426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WHEELCHAIR SCALES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2708CCC-01F9-4029-B546-76B4B80D5259}"/>
              </a:ext>
            </a:extLst>
          </p:cNvPr>
          <p:cNvSpPr/>
          <p:nvPr/>
        </p:nvSpPr>
        <p:spPr>
          <a:xfrm>
            <a:off x="4414446" y="3025878"/>
            <a:ext cx="1838644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1000 lb/450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Curved Handrail for Patient Stability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Two-Way, Easy-access,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Integral Ramps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OIML EC Class III Model Available</a:t>
            </a:r>
          </a:p>
        </p:txBody>
      </p:sp>
      <p:pic>
        <p:nvPicPr>
          <p:cNvPr id="67" name="Picture 66">
            <a:hlinkClick r:id="" action="ppaction://noaction"/>
            <a:extLst>
              <a:ext uri="{FF2B5EF4-FFF2-40B4-BE49-F238E27FC236}">
                <a16:creationId xmlns:a16="http://schemas.microsoft.com/office/drawing/2014/main" id="{152B49F0-FEB8-44EA-82F3-9787555E78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935" y="1586281"/>
            <a:ext cx="1430855" cy="1469127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E7962BD-8877-4EC6-9A46-35EC59D954F2}"/>
              </a:ext>
            </a:extLst>
          </p:cNvPr>
          <p:cNvSpPr/>
          <p:nvPr/>
        </p:nvSpPr>
        <p:spPr>
          <a:xfrm>
            <a:off x="4150187" y="1674199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A48B14C-0BA9-4D65-B57F-CFED398D4E02}"/>
              </a:ext>
            </a:extLst>
          </p:cNvPr>
          <p:cNvSpPr txBox="1"/>
          <p:nvPr/>
        </p:nvSpPr>
        <p:spPr>
          <a:xfrm>
            <a:off x="4115612" y="1754003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6560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EBE965-4589-F574-4661-30FB8DB473A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08" y="1637845"/>
            <a:ext cx="1378248" cy="1365997"/>
          </a:xfrm>
          <a:prstGeom prst="rect">
            <a:avLst/>
          </a:prstGeom>
        </p:spPr>
      </p:pic>
      <p:pic>
        <p:nvPicPr>
          <p:cNvPr id="5" name="Picture 4" descr="A close-up of a chair&#10;&#10;Description automatically generated with medium confidence">
            <a:extLst>
              <a:ext uri="{FF2B5EF4-FFF2-40B4-BE49-F238E27FC236}">
                <a16:creationId xmlns:a16="http://schemas.microsoft.com/office/drawing/2014/main" id="{7EB520E6-279E-0B4A-F292-F6DBF571249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82" y="1709501"/>
            <a:ext cx="1110490" cy="13411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E8D757-E2D3-3D9D-CE46-02F962F8F58F}"/>
              </a:ext>
            </a:extLst>
          </p:cNvPr>
          <p:cNvSpPr/>
          <p:nvPr/>
        </p:nvSpPr>
        <p:spPr>
          <a:xfrm>
            <a:off x="380906" y="3050672"/>
            <a:ext cx="1899731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Robust 1,000 lb/450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40-inch Extra-wide, Portable Platform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Two-Way, Easy-Access,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Integral Ramps</a:t>
            </a:r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0109CB97-7E1B-3CB5-720A-36663237DFF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263" y="1630788"/>
            <a:ext cx="1454663" cy="15019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F59CB2-4880-E143-1ED7-5B6D7E440B2F}"/>
              </a:ext>
            </a:extLst>
          </p:cNvPr>
          <p:cNvSpPr/>
          <p:nvPr/>
        </p:nvSpPr>
        <p:spPr>
          <a:xfrm>
            <a:off x="145409" y="1648980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24FAD-C56B-7846-77C1-628B9A9CA5B5}"/>
              </a:ext>
            </a:extLst>
          </p:cNvPr>
          <p:cNvSpPr txBox="1"/>
          <p:nvPr/>
        </p:nvSpPr>
        <p:spPr>
          <a:xfrm>
            <a:off x="110834" y="1728784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BRW1000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F97D39-163C-7E89-1FB4-6E6478840FF1}"/>
              </a:ext>
            </a:extLst>
          </p:cNvPr>
          <p:cNvSpPr/>
          <p:nvPr/>
        </p:nvSpPr>
        <p:spPr>
          <a:xfrm>
            <a:off x="2569390" y="4640766"/>
            <a:ext cx="313488" cy="205987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C7367-3599-CC87-7571-9135F3BB2FDC}"/>
              </a:ext>
            </a:extLst>
          </p:cNvPr>
          <p:cNvSpPr txBox="1"/>
          <p:nvPr/>
        </p:nvSpPr>
        <p:spPr>
          <a:xfrm>
            <a:off x="2558949" y="4640766"/>
            <a:ext cx="353943" cy="19574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33FD98-6A4B-7D3E-735E-F2CD224CB20C}"/>
              </a:ext>
            </a:extLst>
          </p:cNvPr>
          <p:cNvSpPr/>
          <p:nvPr/>
        </p:nvSpPr>
        <p:spPr>
          <a:xfrm rot="5400000">
            <a:off x="3528881" y="3188654"/>
            <a:ext cx="313488" cy="22515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31B342-0F38-2229-CD77-464D0A151732}"/>
              </a:ext>
            </a:extLst>
          </p:cNvPr>
          <p:cNvSpPr txBox="1"/>
          <p:nvPr/>
        </p:nvSpPr>
        <p:spPr>
          <a:xfrm rot="5400000">
            <a:off x="3574821" y="3181179"/>
            <a:ext cx="346249" cy="22515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5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BOX HOLDERS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9946B3-583E-5666-E947-729945FB675B}"/>
              </a:ext>
            </a:extLst>
          </p:cNvPr>
          <p:cNvSpPr/>
          <p:nvPr/>
        </p:nvSpPr>
        <p:spPr>
          <a:xfrm>
            <a:off x="2846587" y="6002693"/>
            <a:ext cx="2036236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Accommodates Most Latex Glove Boxes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Detecto Lifetime Guarantee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Installs in Seconds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Open Face Design</a:t>
            </a:r>
          </a:p>
        </p:txBody>
      </p:sp>
      <p:pic>
        <p:nvPicPr>
          <p:cNvPr id="24" name="Picture 23" descr="A white rectangular object with a window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F3FA646-983B-49E0-7276-731D926325F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97" y="4612824"/>
            <a:ext cx="1513703" cy="126989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FA6419D-1A1A-7EAD-9F6F-93FE83B92CA8}"/>
              </a:ext>
            </a:extLst>
          </p:cNvPr>
          <p:cNvSpPr/>
          <p:nvPr/>
        </p:nvSpPr>
        <p:spPr>
          <a:xfrm>
            <a:off x="4891207" y="4640766"/>
            <a:ext cx="313488" cy="20780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EE175-BA88-330A-13C4-F50DD051BAC7}"/>
              </a:ext>
            </a:extLst>
          </p:cNvPr>
          <p:cNvSpPr txBox="1"/>
          <p:nvPr/>
        </p:nvSpPr>
        <p:spPr>
          <a:xfrm>
            <a:off x="4861716" y="4602824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F4EB78-2179-B743-5F3B-FFB3959A21FE}"/>
              </a:ext>
            </a:extLst>
          </p:cNvPr>
          <p:cNvSpPr/>
          <p:nvPr/>
        </p:nvSpPr>
        <p:spPr>
          <a:xfrm rot="5400000">
            <a:off x="7127557" y="1926180"/>
            <a:ext cx="313488" cy="47861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CBD89E-E0A0-D2A4-03F5-D47E227469AC}"/>
              </a:ext>
            </a:extLst>
          </p:cNvPr>
          <p:cNvSpPr txBox="1"/>
          <p:nvPr/>
        </p:nvSpPr>
        <p:spPr>
          <a:xfrm rot="5400000">
            <a:off x="7029093" y="2002160"/>
            <a:ext cx="353943" cy="46297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3C7815-E9FB-3984-41F4-B731DB768A4E}"/>
              </a:ext>
            </a:extLst>
          </p:cNvPr>
          <p:cNvSpPr txBox="1"/>
          <p:nvPr/>
        </p:nvSpPr>
        <p:spPr>
          <a:xfrm>
            <a:off x="5248637" y="6045992"/>
            <a:ext cx="2098544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67BC54A-83E1-C411-6ED9-F77A7572BD1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3596" y="4640767"/>
            <a:ext cx="1107892" cy="140522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E431742-D577-9DC1-FE51-B95FB4185F25}"/>
              </a:ext>
            </a:extLst>
          </p:cNvPr>
          <p:cNvSpPr txBox="1"/>
          <p:nvPr/>
        </p:nvSpPr>
        <p:spPr>
          <a:xfrm>
            <a:off x="7549481" y="6064134"/>
            <a:ext cx="2092346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 Lock Types Available: Electronic, Quick Release, and Keyed 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Innovative Quick Release Unlocking Saves Valuable Seconds When a Patient Codes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BBD0A2-AB2B-A5A2-E2E6-343E13F3E0DE}"/>
              </a:ext>
            </a:extLst>
          </p:cNvPr>
          <p:cNvSpPr/>
          <p:nvPr/>
        </p:nvSpPr>
        <p:spPr>
          <a:xfrm>
            <a:off x="7176320" y="4632606"/>
            <a:ext cx="313488" cy="211233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3158C31-5F46-A2BE-8551-3FD72D41D757}"/>
              </a:ext>
            </a:extLst>
          </p:cNvPr>
          <p:cNvSpPr txBox="1"/>
          <p:nvPr/>
        </p:nvSpPr>
        <p:spPr>
          <a:xfrm>
            <a:off x="7156092" y="4632606"/>
            <a:ext cx="353943" cy="20239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MOBILECARE</a:t>
            </a:r>
          </a:p>
        </p:txBody>
      </p:sp>
      <p:pic>
        <p:nvPicPr>
          <p:cNvPr id="80" name="Picture 79" descr="A red and white tool cart&#10;&#10;Description automatically generated">
            <a:extLst>
              <a:ext uri="{FF2B5EF4-FFF2-40B4-BE49-F238E27FC236}">
                <a16:creationId xmlns:a16="http://schemas.microsoft.com/office/drawing/2014/main" id="{B5412D84-0F14-D3FE-C721-7C34A56AF97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24" y="4452920"/>
            <a:ext cx="1736406" cy="1736406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EE283C85-31E4-448E-A496-F43455E58829}"/>
              </a:ext>
            </a:extLst>
          </p:cNvPr>
          <p:cNvGrpSpPr/>
          <p:nvPr/>
        </p:nvGrpSpPr>
        <p:grpSpPr>
          <a:xfrm>
            <a:off x="133121" y="4583051"/>
            <a:ext cx="353943" cy="2135756"/>
            <a:chOff x="2228703" y="4377103"/>
            <a:chExt cx="353943" cy="224057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6E6D5CC-D99A-5A6F-FFB7-5E5A9C9E8722}"/>
                </a:ext>
              </a:extLst>
            </p:cNvPr>
            <p:cNvSpPr/>
            <p:nvPr/>
          </p:nvSpPr>
          <p:spPr>
            <a:xfrm>
              <a:off x="2261389" y="4377103"/>
              <a:ext cx="313488" cy="22405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17230D5-C9B4-D237-6186-87B8BCF741EA}"/>
                </a:ext>
              </a:extLst>
            </p:cNvPr>
            <p:cNvSpPr txBox="1"/>
            <p:nvPr/>
          </p:nvSpPr>
          <p:spPr>
            <a:xfrm>
              <a:off x="2228703" y="4439025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AP-4KD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BE36F3D4-F5D5-7726-257E-A60D43E6541F}"/>
              </a:ext>
            </a:extLst>
          </p:cNvPr>
          <p:cNvSpPr/>
          <p:nvPr/>
        </p:nvSpPr>
        <p:spPr>
          <a:xfrm>
            <a:off x="487064" y="5924636"/>
            <a:ext cx="261342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.5-in-high LCD Display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 Adapter Included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Pushbutton Tare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 Enclosure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Compact Size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C2CF379-A160-8E86-5139-71F80E499423}"/>
              </a:ext>
            </a:extLst>
          </p:cNvPr>
          <p:cNvSpPr/>
          <p:nvPr/>
        </p:nvSpPr>
        <p:spPr>
          <a:xfrm rot="5400000">
            <a:off x="1131482" y="3183986"/>
            <a:ext cx="286351" cy="225151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320E4A9-A99B-48D9-0A8C-0F8C6F26BE81}"/>
              </a:ext>
            </a:extLst>
          </p:cNvPr>
          <p:cNvSpPr txBox="1"/>
          <p:nvPr/>
        </p:nvSpPr>
        <p:spPr>
          <a:xfrm rot="5400000">
            <a:off x="1099788" y="3181545"/>
            <a:ext cx="346249" cy="22550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5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DIAPER SCALES</a:t>
            </a:r>
          </a:p>
        </p:txBody>
      </p:sp>
      <p:sp>
        <p:nvSpPr>
          <p:cNvPr id="2" name="Action Button: Go to Beginning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5F781E7-372E-9D47-300B-C929576945A9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6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BARIATRIC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43"/>
          <p:cNvSpPr/>
          <p:nvPr/>
        </p:nvSpPr>
        <p:spPr>
          <a:xfrm>
            <a:off x="1905103" y="1709221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41918" y="1705997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12427" y="1823435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6857DHR</a:t>
            </a:r>
          </a:p>
        </p:txBody>
      </p:sp>
      <p:sp>
        <p:nvSpPr>
          <p:cNvPr id="47" name="Rectangle 46"/>
          <p:cNvSpPr/>
          <p:nvPr/>
        </p:nvSpPr>
        <p:spPr>
          <a:xfrm rot="5400000">
            <a:off x="3849835" y="-2335797"/>
            <a:ext cx="313488" cy="751438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20380" y="3125652"/>
            <a:ext cx="16872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1000 lb/450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BMI Calculation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Digital Height Rod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EMR/EHR Ready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Spacious Platform</a:t>
            </a:r>
          </a:p>
        </p:txBody>
      </p:sp>
      <p:pic>
        <p:nvPicPr>
          <p:cNvPr id="49" name="Picture 48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146" y="1657510"/>
            <a:ext cx="1017199" cy="154728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5400000">
            <a:off x="3740873" y="-2220061"/>
            <a:ext cx="353943" cy="73229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BARIATRIC SCALES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917844" y="1747403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78584" y="2005156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6868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164145" y="3140309"/>
            <a:ext cx="181163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1000 lb/450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BMI Calculation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EMR/EHR Ready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Extra-large 32 In X 34 In/81.3 cm W x 85.7 cm D x 6.0 cm H Platform</a:t>
            </a:r>
          </a:p>
        </p:txBody>
      </p:sp>
      <p:pic>
        <p:nvPicPr>
          <p:cNvPr id="58" name="Picture 57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678" y="1776871"/>
            <a:ext cx="1178310" cy="142986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193831" y="3119990"/>
            <a:ext cx="232539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1000 lb/450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BMI Calculation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EMR/EHR Ready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Integral Carrying Handle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Low Profile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endParaRPr lang="en-US" sz="700" dirty="0">
              <a:latin typeface="Arial" panose="020B0604020202020204" pitchFamily="34" charset="0"/>
            </a:endParaRPr>
          </a:p>
        </p:txBody>
      </p:sp>
      <p:pic>
        <p:nvPicPr>
          <p:cNvPr id="60" name="Picture 59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603" y="2398450"/>
            <a:ext cx="1635534" cy="65875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885158" y="1809325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6800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018215" y="1741406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323749" y="3231215"/>
            <a:ext cx="16320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1000 lb/450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BMI Calculation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EMR/EHR Ready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Spacious Platform</a:t>
            </a:r>
          </a:p>
        </p:txBody>
      </p:sp>
      <p:pic>
        <p:nvPicPr>
          <p:cNvPr id="68" name="Picture 67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3854" y="1952076"/>
            <a:ext cx="1090603" cy="1280273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5988724" y="1858844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6856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23449" y="4437275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93958" y="4554713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6550</a:t>
            </a:r>
          </a:p>
        </p:txBody>
      </p:sp>
      <p:sp>
        <p:nvSpPr>
          <p:cNvPr id="97" name="Rectangle 96"/>
          <p:cNvSpPr/>
          <p:nvPr/>
        </p:nvSpPr>
        <p:spPr>
          <a:xfrm rot="5400000">
            <a:off x="2953076" y="1324914"/>
            <a:ext cx="313488" cy="575780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19431" y="5984745"/>
            <a:ext cx="1614290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1,000 lb/450 kg Capacity With Optional Wi-Fi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2-way Low-profile Platform for Easy Patient Access</a:t>
            </a:r>
          </a:p>
        </p:txBody>
      </p:sp>
      <p:pic>
        <p:nvPicPr>
          <p:cNvPr id="99" name="Picture 98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90" y="4401017"/>
            <a:ext cx="1554393" cy="1566196"/>
          </a:xfrm>
          <a:prstGeom prst="rect">
            <a:avLst/>
          </a:prstGeom>
        </p:spPr>
      </p:pic>
      <p:sp>
        <p:nvSpPr>
          <p:cNvPr id="100" name="Rectangle 99"/>
          <p:cNvSpPr/>
          <p:nvPr/>
        </p:nvSpPr>
        <p:spPr>
          <a:xfrm>
            <a:off x="2119787" y="4448750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097236" y="4572595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7550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384481" y="5807935"/>
            <a:ext cx="231656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1,000 lb/300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Wi-Fi For EMR/EHR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Sturdy Steel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Mounts Securely to a Wall for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Compact Storage</a:t>
            </a:r>
          </a:p>
        </p:txBody>
      </p:sp>
      <p:sp>
        <p:nvSpPr>
          <p:cNvPr id="104" name="TextBox 103"/>
          <p:cNvSpPr txBox="1"/>
          <p:nvPr/>
        </p:nvSpPr>
        <p:spPr>
          <a:xfrm rot="5400000">
            <a:off x="2762357" y="1516568"/>
            <a:ext cx="353943" cy="53798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WHEELCHAIR SCALES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306965" y="5830867"/>
            <a:ext cx="1899731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Robust 1,000 lb/450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40-inch Extra-wide, Portable Platform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Two-Way, Easy-Access,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Integral Ramps</a:t>
            </a:r>
          </a:p>
        </p:txBody>
      </p:sp>
      <p:pic>
        <p:nvPicPr>
          <p:cNvPr id="107" name="Picture 106">
            <a:hlinkClick r:id="" action="ppaction://noaction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2321" y="4432240"/>
            <a:ext cx="1474314" cy="1522279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4051839" y="4479188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017264" y="4558992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BRW1000</a:t>
            </a:r>
          </a:p>
        </p:txBody>
      </p:sp>
      <p:sp>
        <p:nvSpPr>
          <p:cNvPr id="75" name="Action Button: Get Information 74">
            <a:hlinkClick r:id="rId11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A70FC24-66E1-8A61-3835-57E0E496CAE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22" y="4529093"/>
            <a:ext cx="1378248" cy="13659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F32D6E-AD61-86F1-B2AC-FAA19CDD6F31}"/>
              </a:ext>
            </a:extLst>
          </p:cNvPr>
          <p:cNvSpPr/>
          <p:nvPr/>
        </p:nvSpPr>
        <p:spPr>
          <a:xfrm rot="5400000">
            <a:off x="9702037" y="-608782"/>
            <a:ext cx="333734" cy="406155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01FC5-45F2-419A-C26B-9E433BB0BF44}"/>
              </a:ext>
            </a:extLst>
          </p:cNvPr>
          <p:cNvSpPr txBox="1"/>
          <p:nvPr/>
        </p:nvSpPr>
        <p:spPr>
          <a:xfrm rot="5400000">
            <a:off x="9647134" y="-529178"/>
            <a:ext cx="353943" cy="39225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A4086-8CA0-F37C-6ABB-1A8F70FD481F}"/>
              </a:ext>
            </a:extLst>
          </p:cNvPr>
          <p:cNvSpPr/>
          <p:nvPr/>
        </p:nvSpPr>
        <p:spPr>
          <a:xfrm>
            <a:off x="7862828" y="1746465"/>
            <a:ext cx="313488" cy="223250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42BD9-F069-E4CE-5575-1B87618A9680}"/>
              </a:ext>
            </a:extLst>
          </p:cNvPr>
          <p:cNvSpPr txBox="1"/>
          <p:nvPr/>
        </p:nvSpPr>
        <p:spPr>
          <a:xfrm>
            <a:off x="7844508" y="2066567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0B9D72-C1D1-CF44-AD46-DF859D5252F4}"/>
              </a:ext>
            </a:extLst>
          </p:cNvPr>
          <p:cNvSpPr/>
          <p:nvPr/>
        </p:nvSpPr>
        <p:spPr>
          <a:xfrm>
            <a:off x="8185176" y="2984482"/>
            <a:ext cx="1572475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D6B561-92D6-CABF-964A-00C32EA73451}"/>
              </a:ext>
            </a:extLst>
          </p:cNvPr>
          <p:cNvSpPr/>
          <p:nvPr/>
        </p:nvSpPr>
        <p:spPr>
          <a:xfrm>
            <a:off x="9800440" y="1741405"/>
            <a:ext cx="313488" cy="221664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00AD0-1F6D-85DF-5B55-8073F8477D5D}"/>
              </a:ext>
            </a:extLst>
          </p:cNvPr>
          <p:cNvSpPr txBox="1"/>
          <p:nvPr/>
        </p:nvSpPr>
        <p:spPr>
          <a:xfrm>
            <a:off x="9782120" y="2068599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62EF98-D486-1721-B0EB-CA2092703F9E}"/>
              </a:ext>
            </a:extLst>
          </p:cNvPr>
          <p:cNvSpPr/>
          <p:nvPr/>
        </p:nvSpPr>
        <p:spPr>
          <a:xfrm>
            <a:off x="10125054" y="3073395"/>
            <a:ext cx="2299448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20" name="Picture 19" descr="A tan plastic trash can with a li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EE720B5B-E6F8-8C50-44DB-C840810D9DE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33" y="1607553"/>
            <a:ext cx="1125236" cy="1575799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/>
            <a:extLst>
              <a:ext uri="{FF2B5EF4-FFF2-40B4-BE49-F238E27FC236}">
                <a16:creationId xmlns:a16="http://schemas.microsoft.com/office/drawing/2014/main" id="{7BA3F810-BE0E-6844-2235-B70F0C02FF7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0554" y="1695147"/>
            <a:ext cx="1172195" cy="137264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CEAFC-253C-C657-50BA-0D79CCE80367}"/>
              </a:ext>
            </a:extLst>
          </p:cNvPr>
          <p:cNvGrpSpPr/>
          <p:nvPr/>
        </p:nvGrpSpPr>
        <p:grpSpPr>
          <a:xfrm>
            <a:off x="6074093" y="4022389"/>
            <a:ext cx="2485465" cy="2624662"/>
            <a:chOff x="6074093" y="4022389"/>
            <a:chExt cx="2485465" cy="262466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F26603-4A00-C263-3546-7746CFE37349}"/>
                </a:ext>
              </a:extLst>
            </p:cNvPr>
            <p:cNvSpPr/>
            <p:nvPr/>
          </p:nvSpPr>
          <p:spPr>
            <a:xfrm>
              <a:off x="6103584" y="4523102"/>
              <a:ext cx="313488" cy="207804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75AA25-99AE-096E-6304-0EFD1113A779}"/>
                </a:ext>
              </a:extLst>
            </p:cNvPr>
            <p:cNvSpPr txBox="1"/>
            <p:nvPr/>
          </p:nvSpPr>
          <p:spPr>
            <a:xfrm>
              <a:off x="6074093" y="4485160"/>
              <a:ext cx="353943" cy="20151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RESCUE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9F420D-C5B9-4085-0067-1B7F6CB6AC17}"/>
                </a:ext>
              </a:extLst>
            </p:cNvPr>
            <p:cNvSpPr/>
            <p:nvPr/>
          </p:nvSpPr>
          <p:spPr>
            <a:xfrm rot="5400000">
              <a:off x="7114620" y="3033830"/>
              <a:ext cx="313488" cy="233557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95508D-44F8-ED3A-A2DD-0423364F84E9}"/>
                </a:ext>
              </a:extLst>
            </p:cNvPr>
            <p:cNvSpPr txBox="1"/>
            <p:nvPr/>
          </p:nvSpPr>
          <p:spPr>
            <a:xfrm rot="5400000">
              <a:off x="6975876" y="3150089"/>
              <a:ext cx="353943" cy="209854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CARTS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1BFA0D-0FEC-36AC-6555-83AFCB12086B}"/>
                </a:ext>
              </a:extLst>
            </p:cNvPr>
            <p:cNvSpPr txBox="1"/>
            <p:nvPr/>
          </p:nvSpPr>
          <p:spPr>
            <a:xfrm>
              <a:off x="6461014" y="5928328"/>
              <a:ext cx="2098544" cy="718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360-Degree Rotation for Tight Corners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Available in 5- or 6-Drawer Models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Push Handle with User-Friendly Design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Quality Steel Cart Body Construction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0AE8BAF-3752-F8B5-6415-22EDB4426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5973" y="4523103"/>
              <a:ext cx="1107892" cy="140522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5AC9D1-FDED-CDBC-B45A-15C0FB60943C}"/>
              </a:ext>
            </a:extLst>
          </p:cNvPr>
          <p:cNvGrpSpPr/>
          <p:nvPr/>
        </p:nvGrpSpPr>
        <p:grpSpPr>
          <a:xfrm>
            <a:off x="8531960" y="4030731"/>
            <a:ext cx="2985891" cy="2644993"/>
            <a:chOff x="9703151" y="1219944"/>
            <a:chExt cx="2985891" cy="264499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B89028-8C8A-D2B5-F453-EF6A340B6969}"/>
                </a:ext>
              </a:extLst>
            </p:cNvPr>
            <p:cNvSpPr/>
            <p:nvPr/>
          </p:nvSpPr>
          <p:spPr>
            <a:xfrm rot="5400000">
              <a:off x="10727186" y="209482"/>
              <a:ext cx="313490" cy="236155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A7DE45-1E38-7B96-C578-3C9F3CEC47C6}"/>
                </a:ext>
              </a:extLst>
            </p:cNvPr>
            <p:cNvSpPr/>
            <p:nvPr/>
          </p:nvSpPr>
          <p:spPr>
            <a:xfrm>
              <a:off x="9732643" y="1710850"/>
              <a:ext cx="313488" cy="213279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BCCF4D-B11A-4B24-2EB7-250C33A453BA}"/>
                </a:ext>
              </a:extLst>
            </p:cNvPr>
            <p:cNvSpPr txBox="1"/>
            <p:nvPr/>
          </p:nvSpPr>
          <p:spPr>
            <a:xfrm>
              <a:off x="9703152" y="1766253"/>
              <a:ext cx="353943" cy="19219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86A3C2-1680-4895-518E-55C46416BA6D}"/>
                </a:ext>
              </a:extLst>
            </p:cNvPr>
            <p:cNvSpPr txBox="1"/>
            <p:nvPr/>
          </p:nvSpPr>
          <p:spPr>
            <a:xfrm rot="5400000">
              <a:off x="10702617" y="243120"/>
              <a:ext cx="353943" cy="23075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CEF83F-0954-C468-3DD8-A21A16C30D20}"/>
                </a:ext>
              </a:extLst>
            </p:cNvPr>
            <p:cNvSpPr/>
            <p:nvPr/>
          </p:nvSpPr>
          <p:spPr>
            <a:xfrm>
              <a:off x="10075622" y="3146214"/>
              <a:ext cx="2613420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34" name="Picture 33" descr="A pair of gloves in a box&#10;&#10;Description automatically generated">
              <a:hlinkClick r:id="" action="ppaction://noaction"/>
              <a:extLst>
                <a:ext uri="{FF2B5EF4-FFF2-40B4-BE49-F238E27FC236}">
                  <a16:creationId xmlns:a16="http://schemas.microsoft.com/office/drawing/2014/main" id="{1D79C7B1-0FB1-7657-A45F-C969887CB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882" y="1643902"/>
              <a:ext cx="1418225" cy="1486756"/>
            </a:xfrm>
            <a:prstGeom prst="rect">
              <a:avLst/>
            </a:prstGeom>
          </p:spPr>
        </p:pic>
      </p:grpSp>
      <p:sp>
        <p:nvSpPr>
          <p:cNvPr id="3" name="Action Button: Go to Beginning 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45AA4FA6-DAF9-4930-E88A-FC0D50279D3B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1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8218" y="373251"/>
            <a:ext cx="54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</a:rPr>
              <a:t>OPERATING ROOM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76" y="139194"/>
            <a:ext cx="1390340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33738" y="1846149"/>
            <a:ext cx="313488" cy="214582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1670323" y="-25150"/>
            <a:ext cx="313488" cy="315536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4437" y="1971000"/>
            <a:ext cx="353943" cy="18057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WPS12UT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1415835" y="347804"/>
            <a:ext cx="353943" cy="24083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CHUX SCALE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4613" y="3201744"/>
            <a:ext cx="2613420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Measure Fluids or Blood Loss During Clinical Procedures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Weigh Chux Pad / Wet Diapers / Lap Sponges / Organs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Six Different Capacities, Including 192 oz x 0.05 oz and 5,500 g x 1 g</a:t>
            </a:r>
          </a:p>
        </p:txBody>
      </p:sp>
      <p:sp>
        <p:nvSpPr>
          <p:cNvPr id="13" name="Action Button: Get Information 12">
            <a:hlinkClick r:id="rId5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B4E989D7-E60D-4DAD-9242-32EA839219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1794341"/>
            <a:ext cx="1480840" cy="1352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6B9DD8-0257-33AC-219D-19FCA49F9141}"/>
              </a:ext>
            </a:extLst>
          </p:cNvPr>
          <p:cNvSpPr/>
          <p:nvPr/>
        </p:nvSpPr>
        <p:spPr>
          <a:xfrm>
            <a:off x="3488033" y="1830082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5D9CF-4F88-FAA3-BB58-25D8E0651877}"/>
              </a:ext>
            </a:extLst>
          </p:cNvPr>
          <p:cNvSpPr txBox="1"/>
          <p:nvPr/>
        </p:nvSpPr>
        <p:spPr>
          <a:xfrm>
            <a:off x="3458542" y="1830082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GH3SS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0A9D3-14EA-6A12-E608-B71E9272F936}"/>
              </a:ext>
            </a:extLst>
          </p:cNvPr>
          <p:cNvSpPr/>
          <p:nvPr/>
        </p:nvSpPr>
        <p:spPr>
          <a:xfrm rot="5400000">
            <a:off x="4737991" y="154744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D9333-C71F-55FB-8764-C50C749B4978}"/>
              </a:ext>
            </a:extLst>
          </p:cNvPr>
          <p:cNvSpPr txBox="1"/>
          <p:nvPr/>
        </p:nvSpPr>
        <p:spPr>
          <a:xfrm rot="5400000">
            <a:off x="4773722" y="166058"/>
            <a:ext cx="353943" cy="28134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BOX HOLDERS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4E0C1-F98D-5B53-0482-1507DB31F955}"/>
              </a:ext>
            </a:extLst>
          </p:cNvPr>
          <p:cNvSpPr/>
          <p:nvPr/>
        </p:nvSpPr>
        <p:spPr>
          <a:xfrm>
            <a:off x="3829480" y="3111752"/>
            <a:ext cx="261342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Accommodates Most Latex Glove Boxes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Detecto Lifetime Guarantee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Installs in Seconds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Open Face Design</a:t>
            </a:r>
          </a:p>
        </p:txBody>
      </p:sp>
      <p:pic>
        <p:nvPicPr>
          <p:cNvPr id="17" name="Picture 16" descr="A white box with a window&#10;&#10;Description automatically generated">
            <a:extLst>
              <a:ext uri="{FF2B5EF4-FFF2-40B4-BE49-F238E27FC236}">
                <a16:creationId xmlns:a16="http://schemas.microsoft.com/office/drawing/2014/main" id="{0E188ACD-4423-9AF1-5233-F981F0C667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41" y="1874864"/>
            <a:ext cx="1521253" cy="129461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A4DC5F0-6942-2F18-5184-CA8B3CDA5825}"/>
              </a:ext>
            </a:extLst>
          </p:cNvPr>
          <p:cNvSpPr/>
          <p:nvPr/>
        </p:nvSpPr>
        <p:spPr>
          <a:xfrm rot="5400000">
            <a:off x="8821171" y="-976819"/>
            <a:ext cx="313491" cy="50979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B1D95A-A8F5-6E65-66F1-8B0FB2E3F88C}"/>
              </a:ext>
            </a:extLst>
          </p:cNvPr>
          <p:cNvSpPr txBox="1"/>
          <p:nvPr/>
        </p:nvSpPr>
        <p:spPr>
          <a:xfrm rot="5400000">
            <a:off x="8876019" y="-892240"/>
            <a:ext cx="353943" cy="4947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B8FEAC-92DE-C2BF-0750-E6323454EAEA}"/>
              </a:ext>
            </a:extLst>
          </p:cNvPr>
          <p:cNvSpPr/>
          <p:nvPr/>
        </p:nvSpPr>
        <p:spPr>
          <a:xfrm>
            <a:off x="6453629" y="1878447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3F5335-CF15-611C-A19F-23A8B7D9ED22}"/>
              </a:ext>
            </a:extLst>
          </p:cNvPr>
          <p:cNvSpPr txBox="1"/>
          <p:nvPr/>
        </p:nvSpPr>
        <p:spPr>
          <a:xfrm>
            <a:off x="6435309" y="2206617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CC219B-7A9B-46DA-B14B-65A498B792CE}"/>
              </a:ext>
            </a:extLst>
          </p:cNvPr>
          <p:cNvSpPr/>
          <p:nvPr/>
        </p:nvSpPr>
        <p:spPr>
          <a:xfrm>
            <a:off x="6775977" y="3124532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2245E0-A628-F6B1-59EE-01FA277DD77F}"/>
              </a:ext>
            </a:extLst>
          </p:cNvPr>
          <p:cNvSpPr/>
          <p:nvPr/>
        </p:nvSpPr>
        <p:spPr>
          <a:xfrm>
            <a:off x="8905591" y="1880479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55695B-976C-ED52-828D-0543E85BB5B3}"/>
              </a:ext>
            </a:extLst>
          </p:cNvPr>
          <p:cNvSpPr txBox="1"/>
          <p:nvPr/>
        </p:nvSpPr>
        <p:spPr>
          <a:xfrm>
            <a:off x="8887271" y="2208649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A6AEB0-5956-A1EB-98FF-756D27DB83B9}"/>
              </a:ext>
            </a:extLst>
          </p:cNvPr>
          <p:cNvSpPr/>
          <p:nvPr/>
        </p:nvSpPr>
        <p:spPr>
          <a:xfrm>
            <a:off x="9227939" y="3126564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40" name="Picture 39" descr="A red trash can with a li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47CD9011-F0A3-A1F3-287B-4A77B966E7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80" y="1857361"/>
            <a:ext cx="1055848" cy="1344383"/>
          </a:xfrm>
          <a:prstGeom prst="rect">
            <a:avLst/>
          </a:prstGeom>
        </p:spPr>
      </p:pic>
      <p:pic>
        <p:nvPicPr>
          <p:cNvPr id="41" name="Picture 40" descr="A silver rectangular object with a black backgroun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D187EDBE-61AE-25AF-F972-B8A851A3169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30" y="1887836"/>
            <a:ext cx="847286" cy="125240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CC79830-779C-4FB8-277E-8D2BE9123DA5}"/>
              </a:ext>
            </a:extLst>
          </p:cNvPr>
          <p:cNvSpPr/>
          <p:nvPr/>
        </p:nvSpPr>
        <p:spPr>
          <a:xfrm>
            <a:off x="233745" y="4617537"/>
            <a:ext cx="313488" cy="20780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133077-953E-2995-1ECF-23BE18CC045C}"/>
              </a:ext>
            </a:extLst>
          </p:cNvPr>
          <p:cNvSpPr txBox="1"/>
          <p:nvPr/>
        </p:nvSpPr>
        <p:spPr>
          <a:xfrm>
            <a:off x="204254" y="4579595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6D6B2A-DDE6-ECA7-5ABF-E1F16AF711E2}"/>
              </a:ext>
            </a:extLst>
          </p:cNvPr>
          <p:cNvSpPr/>
          <p:nvPr/>
        </p:nvSpPr>
        <p:spPr>
          <a:xfrm rot="5400000">
            <a:off x="2470095" y="1902951"/>
            <a:ext cx="313488" cy="47861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A9D8B8-A7C9-F0A5-3A76-06835659DA4A}"/>
              </a:ext>
            </a:extLst>
          </p:cNvPr>
          <p:cNvSpPr txBox="1"/>
          <p:nvPr/>
        </p:nvSpPr>
        <p:spPr>
          <a:xfrm rot="5400000">
            <a:off x="2371631" y="1978931"/>
            <a:ext cx="353943" cy="46297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4C7FD2-B8EF-8EEF-21C0-A4478CE4DDB0}"/>
              </a:ext>
            </a:extLst>
          </p:cNvPr>
          <p:cNvSpPr txBox="1"/>
          <p:nvPr/>
        </p:nvSpPr>
        <p:spPr>
          <a:xfrm>
            <a:off x="591175" y="6022763"/>
            <a:ext cx="2098544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5578527-0761-0333-391D-4F5ACEC44D4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306" y="4519026"/>
            <a:ext cx="1048215" cy="155773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A2D3A6C-E9F2-C2A9-BA3D-02ECD1AD5475}"/>
              </a:ext>
            </a:extLst>
          </p:cNvPr>
          <p:cNvSpPr txBox="1"/>
          <p:nvPr/>
        </p:nvSpPr>
        <p:spPr>
          <a:xfrm>
            <a:off x="2892019" y="6040905"/>
            <a:ext cx="2092346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 Lock Types Available: Electronic, Quick Release, and Keyed 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Innovative Quick Release Unlocking Saves Valuable Seconds When a Patient Codes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3F00DE-1456-253D-7DF7-B8DE03FA92D7}"/>
              </a:ext>
            </a:extLst>
          </p:cNvPr>
          <p:cNvSpPr/>
          <p:nvPr/>
        </p:nvSpPr>
        <p:spPr>
          <a:xfrm>
            <a:off x="2518858" y="4609377"/>
            <a:ext cx="313488" cy="211233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00C452-0847-7665-0E21-903511A965E4}"/>
              </a:ext>
            </a:extLst>
          </p:cNvPr>
          <p:cNvSpPr txBox="1"/>
          <p:nvPr/>
        </p:nvSpPr>
        <p:spPr>
          <a:xfrm>
            <a:off x="2498630" y="4609377"/>
            <a:ext cx="353943" cy="20239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MOBILECARE</a:t>
            </a:r>
          </a:p>
        </p:txBody>
      </p:sp>
      <p:pic>
        <p:nvPicPr>
          <p:cNvPr id="51" name="Picture 50" descr="A red and white tool cart&#10;&#10;Description automatically generated">
            <a:extLst>
              <a:ext uri="{FF2B5EF4-FFF2-40B4-BE49-F238E27FC236}">
                <a16:creationId xmlns:a16="http://schemas.microsoft.com/office/drawing/2014/main" id="{EEDE2679-776D-F095-85A1-BFBA901AC2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70" y="4369869"/>
            <a:ext cx="1736406" cy="1736406"/>
          </a:xfrm>
          <a:prstGeom prst="rect">
            <a:avLst/>
          </a:prstGeom>
        </p:spPr>
      </p:pic>
      <p:sp>
        <p:nvSpPr>
          <p:cNvPr id="20" name="Action Button: Go to Beginning 1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99B578D-2C12-C1E5-52F1-D2CBD7557E35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9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BURN UNIT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26099" y="1719996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608" y="1837434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IBFL500</a:t>
            </a:r>
          </a:p>
        </p:txBody>
      </p:sp>
      <p:sp>
        <p:nvSpPr>
          <p:cNvPr id="22" name="Rectangle 21"/>
          <p:cNvSpPr/>
          <p:nvPr/>
        </p:nvSpPr>
        <p:spPr>
          <a:xfrm rot="5400000">
            <a:off x="1426889" y="136472"/>
            <a:ext cx="313488" cy="270013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1758" y="3132767"/>
            <a:ext cx="219319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Hydraulic Lift Mechanism Eases Lifting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RS232 Serial Connectivity: EMR/EHR Ready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Stretcher Carrying Strap and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“Easy Stow” Hoops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500lb/225 kg Capacity</a:t>
            </a:r>
          </a:p>
        </p:txBody>
      </p:sp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68" y="1813595"/>
            <a:ext cx="1501821" cy="12306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5400000">
            <a:off x="1447040" y="179547"/>
            <a:ext cx="353943" cy="26193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IN-BED SCALES</a:t>
            </a:r>
          </a:p>
        </p:txBody>
      </p:sp>
      <p:sp>
        <p:nvSpPr>
          <p:cNvPr id="30" name="Action Button: Get Information 29">
            <a:hlinkClick r:id="rId6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299FD9-157B-BB26-2953-FB3CB05B883E}"/>
              </a:ext>
            </a:extLst>
          </p:cNvPr>
          <p:cNvSpPr/>
          <p:nvPr/>
        </p:nvSpPr>
        <p:spPr>
          <a:xfrm>
            <a:off x="3043948" y="1816913"/>
            <a:ext cx="313488" cy="215513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D6F9D-2B15-FBA3-53A5-A769682131C1}"/>
              </a:ext>
            </a:extLst>
          </p:cNvPr>
          <p:cNvSpPr txBox="1"/>
          <p:nvPr/>
        </p:nvSpPr>
        <p:spPr>
          <a:xfrm>
            <a:off x="3014457" y="1778971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25F2D7-E76F-C4B3-4844-01A5EFCC94A9}"/>
              </a:ext>
            </a:extLst>
          </p:cNvPr>
          <p:cNvSpPr/>
          <p:nvPr/>
        </p:nvSpPr>
        <p:spPr>
          <a:xfrm rot="5400000">
            <a:off x="4054984" y="327641"/>
            <a:ext cx="313488" cy="233557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478BE-AC4B-0F3E-6CAE-927A87BEEF89}"/>
              </a:ext>
            </a:extLst>
          </p:cNvPr>
          <p:cNvSpPr txBox="1"/>
          <p:nvPr/>
        </p:nvSpPr>
        <p:spPr>
          <a:xfrm rot="5400000">
            <a:off x="3916240" y="443900"/>
            <a:ext cx="353943" cy="20985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24B05-790A-17F2-4182-F345A9F52495}"/>
              </a:ext>
            </a:extLst>
          </p:cNvPr>
          <p:cNvSpPr txBox="1"/>
          <p:nvPr/>
        </p:nvSpPr>
        <p:spPr>
          <a:xfrm>
            <a:off x="3401378" y="3222139"/>
            <a:ext cx="2098544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2736E-CF52-6E41-7C37-F54D42617F4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6105" y="1816914"/>
            <a:ext cx="1068356" cy="14052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A616DA-4CF0-99A5-6C45-EED6534EE6A9}"/>
              </a:ext>
            </a:extLst>
          </p:cNvPr>
          <p:cNvSpPr/>
          <p:nvPr/>
        </p:nvSpPr>
        <p:spPr>
          <a:xfrm>
            <a:off x="5570188" y="1813595"/>
            <a:ext cx="313488" cy="215845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759A2F-CD79-4726-1274-1E289E57BDFC}"/>
              </a:ext>
            </a:extLst>
          </p:cNvPr>
          <p:cNvSpPr txBox="1"/>
          <p:nvPr/>
        </p:nvSpPr>
        <p:spPr>
          <a:xfrm>
            <a:off x="5540697" y="1837434"/>
            <a:ext cx="353943" cy="19565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GH2SS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21F045-14F1-AD01-B46B-3E2EBE12328B}"/>
              </a:ext>
            </a:extLst>
          </p:cNvPr>
          <p:cNvSpPr/>
          <p:nvPr/>
        </p:nvSpPr>
        <p:spPr>
          <a:xfrm rot="5400000">
            <a:off x="6820146" y="103549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CBDE1-E792-B55D-1AFF-E00A5398BCEF}"/>
              </a:ext>
            </a:extLst>
          </p:cNvPr>
          <p:cNvSpPr txBox="1"/>
          <p:nvPr/>
        </p:nvSpPr>
        <p:spPr>
          <a:xfrm rot="5400000">
            <a:off x="6769546" y="145235"/>
            <a:ext cx="353943" cy="27526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BOX HOLDERS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48A94-3623-6242-C6E7-0562ABE6B3E1}"/>
              </a:ext>
            </a:extLst>
          </p:cNvPr>
          <p:cNvSpPr/>
          <p:nvPr/>
        </p:nvSpPr>
        <p:spPr>
          <a:xfrm>
            <a:off x="5911635" y="3060557"/>
            <a:ext cx="261342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Accommodates Most Latex Glove Boxes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Detecto Lifetime Guarantee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Installs in Seconds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Open Face Design</a:t>
            </a:r>
          </a:p>
        </p:txBody>
      </p:sp>
      <p:pic>
        <p:nvPicPr>
          <p:cNvPr id="16" name="Picture 15" descr="A pair of gloves in a box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B7F6B7EA-5A3B-BD5E-CD95-333C3640C0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40" y="1863095"/>
            <a:ext cx="1268791" cy="10860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094B9D-BFA3-B825-DCAC-45346CFBD7A9}"/>
              </a:ext>
            </a:extLst>
          </p:cNvPr>
          <p:cNvSpPr/>
          <p:nvPr/>
        </p:nvSpPr>
        <p:spPr>
          <a:xfrm rot="5400000">
            <a:off x="2625809" y="1737298"/>
            <a:ext cx="313491" cy="50979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A47404-AD13-A974-6E2B-8F2748810AC7}"/>
              </a:ext>
            </a:extLst>
          </p:cNvPr>
          <p:cNvSpPr txBox="1"/>
          <p:nvPr/>
        </p:nvSpPr>
        <p:spPr>
          <a:xfrm rot="5400000">
            <a:off x="2663361" y="1804581"/>
            <a:ext cx="353943" cy="49824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2557F9-D49C-1EAD-1D83-2DD92022CC5E}"/>
              </a:ext>
            </a:extLst>
          </p:cNvPr>
          <p:cNvSpPr/>
          <p:nvPr/>
        </p:nvSpPr>
        <p:spPr>
          <a:xfrm>
            <a:off x="258267" y="4592564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4C94E1-1C2E-7412-9C6C-E0969E2F61D8}"/>
              </a:ext>
            </a:extLst>
          </p:cNvPr>
          <p:cNvSpPr txBox="1"/>
          <p:nvPr/>
        </p:nvSpPr>
        <p:spPr>
          <a:xfrm>
            <a:off x="239947" y="4920734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D1D41E-EEFF-142C-F214-F0900B09BDC4}"/>
              </a:ext>
            </a:extLst>
          </p:cNvPr>
          <p:cNvSpPr/>
          <p:nvPr/>
        </p:nvSpPr>
        <p:spPr>
          <a:xfrm>
            <a:off x="580615" y="5838649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103395-1753-A81F-3A98-B925802BD518}"/>
              </a:ext>
            </a:extLst>
          </p:cNvPr>
          <p:cNvSpPr/>
          <p:nvPr/>
        </p:nvSpPr>
        <p:spPr>
          <a:xfrm>
            <a:off x="2710229" y="4594596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9DDD4-570B-7612-147B-E07CABDB9D59}"/>
              </a:ext>
            </a:extLst>
          </p:cNvPr>
          <p:cNvSpPr txBox="1"/>
          <p:nvPr/>
        </p:nvSpPr>
        <p:spPr>
          <a:xfrm>
            <a:off x="2691909" y="4922766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53F191-7466-9761-8BBE-4BDBEBC90EEA}"/>
              </a:ext>
            </a:extLst>
          </p:cNvPr>
          <p:cNvSpPr/>
          <p:nvPr/>
        </p:nvSpPr>
        <p:spPr>
          <a:xfrm>
            <a:off x="3032577" y="5840681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38" name="Picture 37" descr="A tan plastic trash can with a lid&#10;&#10;Description automatically generated">
            <a:extLst>
              <a:ext uri="{FF2B5EF4-FFF2-40B4-BE49-F238E27FC236}">
                <a16:creationId xmlns:a16="http://schemas.microsoft.com/office/drawing/2014/main" id="{2D1C892E-5997-20B8-EC48-E92C0467ACB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72" y="4461720"/>
            <a:ext cx="1125236" cy="15757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9EECF7-24AF-F4D5-980E-1113CAA8415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3696" y="4532913"/>
            <a:ext cx="1181185" cy="1394466"/>
          </a:xfrm>
          <a:prstGeom prst="rect">
            <a:avLst/>
          </a:prstGeom>
        </p:spPr>
      </p:pic>
      <p:sp>
        <p:nvSpPr>
          <p:cNvPr id="25" name="Action Button: Go to Beginning 2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B4FF75A-D416-9E12-AD07-3671E4D82307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8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EMERGENCY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 rot="5400000">
            <a:off x="1270020" y="493619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UVC DISINFECTION</a:t>
            </a:r>
          </a:p>
        </p:txBody>
      </p:sp>
      <p:sp>
        <p:nvSpPr>
          <p:cNvPr id="30" name="Action Button: Get Information 29">
            <a:hlinkClick r:id="rId5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A86305-A8FF-4EC9-8180-5E3117689436}"/>
              </a:ext>
            </a:extLst>
          </p:cNvPr>
          <p:cNvSpPr/>
          <p:nvPr/>
        </p:nvSpPr>
        <p:spPr>
          <a:xfrm rot="5400000">
            <a:off x="1427014" y="188331"/>
            <a:ext cx="313491" cy="274337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7DA540-917A-4D4C-8DFB-60F1A8568DB6}"/>
              </a:ext>
            </a:extLst>
          </p:cNvPr>
          <p:cNvSpPr txBox="1"/>
          <p:nvPr/>
        </p:nvSpPr>
        <p:spPr>
          <a:xfrm rot="5400000">
            <a:off x="1348773" y="387752"/>
            <a:ext cx="353943" cy="23635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STRETCHER SCALES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9D03893-4CB4-4CE2-ABA6-8A55B6503D40}"/>
              </a:ext>
            </a:extLst>
          </p:cNvPr>
          <p:cNvGrpSpPr/>
          <p:nvPr/>
        </p:nvGrpSpPr>
        <p:grpSpPr>
          <a:xfrm>
            <a:off x="212152" y="1869999"/>
            <a:ext cx="353943" cy="2137798"/>
            <a:chOff x="8185033" y="1950535"/>
            <a:chExt cx="353943" cy="21377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A25C433-77D7-42B7-B26E-2E1395550AE4}"/>
                </a:ext>
              </a:extLst>
            </p:cNvPr>
            <p:cNvSpPr/>
            <p:nvPr/>
          </p:nvSpPr>
          <p:spPr>
            <a:xfrm>
              <a:off x="8203589" y="19505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064242-A4F3-4816-AE82-518B3212BF3F}"/>
                </a:ext>
              </a:extLst>
            </p:cNvPr>
            <p:cNvSpPr txBox="1"/>
            <p:nvPr/>
          </p:nvSpPr>
          <p:spPr>
            <a:xfrm>
              <a:off x="8185033" y="2044574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8550</a:t>
              </a:r>
            </a:p>
          </p:txBody>
        </p:sp>
      </p:grpSp>
      <p:pic>
        <p:nvPicPr>
          <p:cNvPr id="44" name="Picture 43">
            <a:hlinkClick r:id="" action="ppaction://noaction"/>
            <a:extLst>
              <a:ext uri="{FF2B5EF4-FFF2-40B4-BE49-F238E27FC236}">
                <a16:creationId xmlns:a16="http://schemas.microsoft.com/office/drawing/2014/main" id="{53A1F8CB-24A9-424F-A4A1-A389F11FD9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0" y="2090376"/>
            <a:ext cx="1683782" cy="10186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14D7437-BB56-4812-9E73-9C24D66AD080}"/>
              </a:ext>
            </a:extLst>
          </p:cNvPr>
          <p:cNvSpPr/>
          <p:nvPr/>
        </p:nvSpPr>
        <p:spPr>
          <a:xfrm>
            <a:off x="602383" y="3117670"/>
            <a:ext cx="2353062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High-Capacity Digital Scale for Stretchers and Wheelchairs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1,000 lb x 0.2 lb / 450 kg x 0.1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Two Integrated Ramps Included for Easy Access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Mobile for Use in Multiple Clinical Departments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821363-C813-8088-7716-4D4D4B7116EE}"/>
              </a:ext>
            </a:extLst>
          </p:cNvPr>
          <p:cNvSpPr/>
          <p:nvPr/>
        </p:nvSpPr>
        <p:spPr>
          <a:xfrm rot="5400000">
            <a:off x="5051648" y="-572835"/>
            <a:ext cx="325139" cy="425374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9CE438-2F3E-1917-C261-3AA8EBA4A148}"/>
              </a:ext>
            </a:extLst>
          </p:cNvPr>
          <p:cNvGrpSpPr/>
          <p:nvPr/>
        </p:nvGrpSpPr>
        <p:grpSpPr>
          <a:xfrm>
            <a:off x="3090853" y="1869999"/>
            <a:ext cx="353943" cy="2137798"/>
            <a:chOff x="8185033" y="1950535"/>
            <a:chExt cx="353943" cy="21377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A8E06B-11D1-67EC-D160-86E7C776B44D}"/>
                </a:ext>
              </a:extLst>
            </p:cNvPr>
            <p:cNvSpPr/>
            <p:nvPr/>
          </p:nvSpPr>
          <p:spPr>
            <a:xfrm>
              <a:off x="8203589" y="19505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0C47C3-171B-44AB-86A1-316DAA639599}"/>
                </a:ext>
              </a:extLst>
            </p:cNvPr>
            <p:cNvSpPr txBox="1"/>
            <p:nvPr/>
          </p:nvSpPr>
          <p:spPr>
            <a:xfrm>
              <a:off x="8185033" y="2044574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APEX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F405A7C-0D34-97F6-BC52-A0400DD96B72}"/>
              </a:ext>
            </a:extLst>
          </p:cNvPr>
          <p:cNvSpPr/>
          <p:nvPr/>
        </p:nvSpPr>
        <p:spPr>
          <a:xfrm>
            <a:off x="3366210" y="3260461"/>
            <a:ext cx="1958543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x 0.2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/300 kg x 0.1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Weight, Height, and Body Mass Index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17 in W x 17 in D x 2.75 in/ </a:t>
            </a: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43.2 cm W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x 43.2 cm D x 7 cm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H Platform Size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Inline Mechanical Height Rod</a:t>
            </a:r>
          </a:p>
        </p:txBody>
      </p:sp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A018DBFF-EFDF-0DA5-5976-4896BD481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300" y="1791122"/>
            <a:ext cx="632631" cy="14693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F527CA-74A9-5B38-6B21-EBDBD4796675}"/>
              </a:ext>
            </a:extLst>
          </p:cNvPr>
          <p:cNvSpPr/>
          <p:nvPr/>
        </p:nvSpPr>
        <p:spPr>
          <a:xfrm>
            <a:off x="5524345" y="3291125"/>
            <a:ext cx="1816744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Extra-high 1,000-lb/500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Ultra-thin Platform Only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1.5 in/3.8 cm High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Displays Weight, Height, and BMI Onscreen Simultaneously</a:t>
            </a:r>
          </a:p>
        </p:txBody>
      </p:sp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668ADA7B-0F4F-8A54-8B6D-8B29292B5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0374" y="1774042"/>
            <a:ext cx="889100" cy="15487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1627D95-D243-A36C-F7FC-1E8459D5CC96}"/>
              </a:ext>
            </a:extLst>
          </p:cNvPr>
          <p:cNvGrpSpPr/>
          <p:nvPr/>
        </p:nvGrpSpPr>
        <p:grpSpPr>
          <a:xfrm>
            <a:off x="5271674" y="1869999"/>
            <a:ext cx="353943" cy="2127977"/>
            <a:chOff x="8185033" y="4385549"/>
            <a:chExt cx="353943" cy="22089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E69CB2-4833-C668-E456-A6FCC861EF2A}"/>
                </a:ext>
              </a:extLst>
            </p:cNvPr>
            <p:cNvSpPr/>
            <p:nvPr/>
          </p:nvSpPr>
          <p:spPr>
            <a:xfrm>
              <a:off x="8200416" y="4385549"/>
              <a:ext cx="313488" cy="2208946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868970-C246-AFFA-73CE-30862288A3F8}"/>
                </a:ext>
              </a:extLst>
            </p:cNvPr>
            <p:cNvSpPr txBox="1"/>
            <p:nvPr/>
          </p:nvSpPr>
          <p:spPr>
            <a:xfrm>
              <a:off x="8185033" y="4513957"/>
              <a:ext cx="353943" cy="20280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87FBD6-D10E-BCF5-E63F-90957B6DD97B}"/>
              </a:ext>
            </a:extLst>
          </p:cNvPr>
          <p:cNvSpPr txBox="1"/>
          <p:nvPr/>
        </p:nvSpPr>
        <p:spPr>
          <a:xfrm rot="5400000">
            <a:off x="5139565" y="-655144"/>
            <a:ext cx="353943" cy="44142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SCALES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A0E163-DE83-3D73-FEF7-58E2967AE2FD}"/>
              </a:ext>
            </a:extLst>
          </p:cNvPr>
          <p:cNvSpPr/>
          <p:nvPr/>
        </p:nvSpPr>
        <p:spPr>
          <a:xfrm>
            <a:off x="7406277" y="1865706"/>
            <a:ext cx="313488" cy="207804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A9A17-32C8-31D9-653F-61BB3404FF8C}"/>
              </a:ext>
            </a:extLst>
          </p:cNvPr>
          <p:cNvSpPr txBox="1"/>
          <p:nvPr/>
        </p:nvSpPr>
        <p:spPr>
          <a:xfrm>
            <a:off x="7376786" y="1827764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7F59B9-DA7B-2424-326F-9FD7E39A0A70}"/>
              </a:ext>
            </a:extLst>
          </p:cNvPr>
          <p:cNvSpPr/>
          <p:nvPr/>
        </p:nvSpPr>
        <p:spPr>
          <a:xfrm rot="5400000">
            <a:off x="9536356" y="-742608"/>
            <a:ext cx="313488" cy="457365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1E1C5C-AC97-BB50-0869-621F59A488EE}"/>
              </a:ext>
            </a:extLst>
          </p:cNvPr>
          <p:cNvSpPr txBox="1"/>
          <p:nvPr/>
        </p:nvSpPr>
        <p:spPr>
          <a:xfrm rot="5400000">
            <a:off x="9544163" y="-772900"/>
            <a:ext cx="353943" cy="46297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8419DF-165D-AF6B-8C1A-7AB120A9DCD7}"/>
              </a:ext>
            </a:extLst>
          </p:cNvPr>
          <p:cNvSpPr txBox="1"/>
          <p:nvPr/>
        </p:nvSpPr>
        <p:spPr>
          <a:xfrm>
            <a:off x="7763707" y="3270932"/>
            <a:ext cx="2098544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B305098-025B-AF3A-5594-438324AE9B1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6838" y="1881297"/>
            <a:ext cx="1048214" cy="13295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22016D4-EE54-6E95-A555-125BDED11250}"/>
              </a:ext>
            </a:extLst>
          </p:cNvPr>
          <p:cNvSpPr txBox="1"/>
          <p:nvPr/>
        </p:nvSpPr>
        <p:spPr>
          <a:xfrm>
            <a:off x="10064551" y="3289074"/>
            <a:ext cx="2092346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 Lock Types Available: Electronic, Quick Release, and Keyed 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Innovative Quick Release Unlocking Saves Valuable Seconds When a Patient Codes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8F5FEF-9F79-1BB7-8ADB-FA1908B80501}"/>
              </a:ext>
            </a:extLst>
          </p:cNvPr>
          <p:cNvSpPr/>
          <p:nvPr/>
        </p:nvSpPr>
        <p:spPr>
          <a:xfrm>
            <a:off x="9691390" y="1857546"/>
            <a:ext cx="313488" cy="211233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32CA-9535-2930-3580-0A7FD26602BD}"/>
              </a:ext>
            </a:extLst>
          </p:cNvPr>
          <p:cNvSpPr txBox="1"/>
          <p:nvPr/>
        </p:nvSpPr>
        <p:spPr>
          <a:xfrm>
            <a:off x="9671162" y="1857546"/>
            <a:ext cx="353943" cy="20239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MOBILECARE</a:t>
            </a:r>
          </a:p>
        </p:txBody>
      </p:sp>
      <p:pic>
        <p:nvPicPr>
          <p:cNvPr id="29" name="Picture 28" descr="A red and white tool cart&#10;&#10;Description automatically generated">
            <a:extLst>
              <a:ext uri="{FF2B5EF4-FFF2-40B4-BE49-F238E27FC236}">
                <a16:creationId xmlns:a16="http://schemas.microsoft.com/office/drawing/2014/main" id="{BF582406-D60D-B8C7-478A-87024060C70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048" y="1626584"/>
            <a:ext cx="1736406" cy="173640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8D40682F-83AC-B6E0-8908-5ECF479F3257}"/>
              </a:ext>
            </a:extLst>
          </p:cNvPr>
          <p:cNvGrpSpPr/>
          <p:nvPr/>
        </p:nvGrpSpPr>
        <p:grpSpPr>
          <a:xfrm>
            <a:off x="230708" y="4189186"/>
            <a:ext cx="2323874" cy="2587602"/>
            <a:chOff x="7677630" y="1370355"/>
            <a:chExt cx="2323874" cy="258760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AF963B-5647-A77F-8707-476847BF480C}"/>
                </a:ext>
              </a:extLst>
            </p:cNvPr>
            <p:cNvSpPr/>
            <p:nvPr/>
          </p:nvSpPr>
          <p:spPr>
            <a:xfrm>
              <a:off x="7688071" y="1877307"/>
              <a:ext cx="313488" cy="205987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E206988-D2C3-4FDE-7EF4-AC3EFF7BE9B1}"/>
                </a:ext>
              </a:extLst>
            </p:cNvPr>
            <p:cNvSpPr txBox="1"/>
            <p:nvPr/>
          </p:nvSpPr>
          <p:spPr>
            <a:xfrm>
              <a:off x="7677630" y="1877307"/>
              <a:ext cx="353943" cy="1957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BDAFE69-6E94-13EB-EEE2-EA4DACCB2A7B}"/>
                </a:ext>
              </a:extLst>
            </p:cNvPr>
            <p:cNvSpPr/>
            <p:nvPr/>
          </p:nvSpPr>
          <p:spPr>
            <a:xfrm rot="5400000">
              <a:off x="8647562" y="425195"/>
              <a:ext cx="313488" cy="225152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5BF3FB9-D3FB-6720-92E6-2647FA095548}"/>
                </a:ext>
              </a:extLst>
            </p:cNvPr>
            <p:cNvSpPr txBox="1"/>
            <p:nvPr/>
          </p:nvSpPr>
          <p:spPr>
            <a:xfrm rot="5400000">
              <a:off x="8693502" y="417720"/>
              <a:ext cx="346249" cy="225152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05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9B772B9-47E8-D833-FC8E-BCEF923793DB}"/>
                </a:ext>
              </a:extLst>
            </p:cNvPr>
            <p:cNvSpPr/>
            <p:nvPr/>
          </p:nvSpPr>
          <p:spPr>
            <a:xfrm>
              <a:off x="7965268" y="3239234"/>
              <a:ext cx="2036236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48" name="Picture 47" descr="A white rectangular object with a window&#10;&#10;Description automatically generated">
              <a:hlinkClick r:id="" action="ppaction://noaction"/>
              <a:extLst>
                <a:ext uri="{FF2B5EF4-FFF2-40B4-BE49-F238E27FC236}">
                  <a16:creationId xmlns:a16="http://schemas.microsoft.com/office/drawing/2014/main" id="{0140F4BD-D0F2-F8DD-BD56-FAA552D5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878" y="1849365"/>
              <a:ext cx="1513703" cy="1269892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548B42D4-58E3-9D54-47AC-B3849C28CA6E}"/>
              </a:ext>
            </a:extLst>
          </p:cNvPr>
          <p:cNvSpPr/>
          <p:nvPr/>
        </p:nvSpPr>
        <p:spPr>
          <a:xfrm rot="5400000">
            <a:off x="4983090" y="1807665"/>
            <a:ext cx="313491" cy="50979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6EBF76-8F62-0BBE-59FB-3F1A17127F5B}"/>
              </a:ext>
            </a:extLst>
          </p:cNvPr>
          <p:cNvSpPr txBox="1"/>
          <p:nvPr/>
        </p:nvSpPr>
        <p:spPr>
          <a:xfrm rot="5400000">
            <a:off x="5037938" y="1892244"/>
            <a:ext cx="353943" cy="4947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9AD13B-BF74-039C-752E-93A4EA2C5FBA}"/>
              </a:ext>
            </a:extLst>
          </p:cNvPr>
          <p:cNvSpPr/>
          <p:nvPr/>
        </p:nvSpPr>
        <p:spPr>
          <a:xfrm>
            <a:off x="2615548" y="4662931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A4963F-EA37-FA03-99D2-24B2FADA7094}"/>
              </a:ext>
            </a:extLst>
          </p:cNvPr>
          <p:cNvSpPr txBox="1"/>
          <p:nvPr/>
        </p:nvSpPr>
        <p:spPr>
          <a:xfrm>
            <a:off x="2597228" y="4991101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97482A6-A30F-F38D-35F2-D8A4F988AE73}"/>
              </a:ext>
            </a:extLst>
          </p:cNvPr>
          <p:cNvSpPr/>
          <p:nvPr/>
        </p:nvSpPr>
        <p:spPr>
          <a:xfrm>
            <a:off x="2937896" y="5909016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8BBDBE3-24EA-78C4-B0D4-E391E489382F}"/>
              </a:ext>
            </a:extLst>
          </p:cNvPr>
          <p:cNvSpPr/>
          <p:nvPr/>
        </p:nvSpPr>
        <p:spPr>
          <a:xfrm>
            <a:off x="5067510" y="4664963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7B14DEA-932D-2B83-7216-FCB54E18A8F4}"/>
              </a:ext>
            </a:extLst>
          </p:cNvPr>
          <p:cNvSpPr txBox="1"/>
          <p:nvPr/>
        </p:nvSpPr>
        <p:spPr>
          <a:xfrm>
            <a:off x="5049190" y="4993133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D4C2D35-BD94-5789-EA30-5456BEFEFC1D}"/>
              </a:ext>
            </a:extLst>
          </p:cNvPr>
          <p:cNvSpPr/>
          <p:nvPr/>
        </p:nvSpPr>
        <p:spPr>
          <a:xfrm>
            <a:off x="5389858" y="5911048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59" name="Picture 58" descr="A red trash can with a li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767BA0D1-CBC5-2644-5DB0-B964FB9523B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99" y="4641845"/>
            <a:ext cx="1055848" cy="1344383"/>
          </a:xfrm>
          <a:prstGeom prst="rect">
            <a:avLst/>
          </a:prstGeom>
        </p:spPr>
      </p:pic>
      <p:pic>
        <p:nvPicPr>
          <p:cNvPr id="60" name="Picture 59">
            <a:hlinkClick r:id="" action="ppaction://noaction"/>
            <a:extLst>
              <a:ext uri="{FF2B5EF4-FFF2-40B4-BE49-F238E27FC236}">
                <a16:creationId xmlns:a16="http://schemas.microsoft.com/office/drawing/2014/main" id="{7B713850-0F63-5EFD-049B-EDD494A3E7F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449" y="4745061"/>
            <a:ext cx="956025" cy="1128648"/>
          </a:xfrm>
          <a:prstGeom prst="rect">
            <a:avLst/>
          </a:prstGeom>
        </p:spPr>
      </p:pic>
      <p:sp>
        <p:nvSpPr>
          <p:cNvPr id="21" name="Action Button: Go to Beginning 2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240640D-7309-51E0-17EC-374020989B7A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8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DIALYSIS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33738" y="1637242"/>
            <a:ext cx="313488" cy="222858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2236043" y="-722848"/>
            <a:ext cx="313488" cy="428680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1652" y="1846609"/>
            <a:ext cx="353943" cy="18057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SOLACE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1708119" y="-76459"/>
            <a:ext cx="353943" cy="29929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IN-FLOOR DIALYSIS SCALES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9518" y="3283019"/>
            <a:ext cx="2439869" cy="55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1,000 lb / 450 kg Capacity with Optional Wi-Fi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Portable Scale With Vertical Fold-Up Storage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2-Way Low-Profile Platform for Easy Patient Access</a:t>
            </a:r>
          </a:p>
        </p:txBody>
      </p:sp>
      <p:pic>
        <p:nvPicPr>
          <p:cNvPr id="19" name="Picture 18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24" y="1770464"/>
            <a:ext cx="1536304" cy="1472292"/>
          </a:xfrm>
          <a:prstGeom prst="rect">
            <a:avLst/>
          </a:prstGeom>
        </p:spPr>
      </p:pic>
      <p:sp>
        <p:nvSpPr>
          <p:cNvPr id="13" name="Action Button: Get Information 12">
            <a:hlinkClick r:id="rId6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64D703-DDE8-0240-2ED0-72899186E3F0}"/>
              </a:ext>
            </a:extLst>
          </p:cNvPr>
          <p:cNvGrpSpPr/>
          <p:nvPr/>
        </p:nvGrpSpPr>
        <p:grpSpPr>
          <a:xfrm>
            <a:off x="220983" y="4072245"/>
            <a:ext cx="2485465" cy="2624662"/>
            <a:chOff x="5004281" y="1243036"/>
            <a:chExt cx="2485465" cy="26246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47C6554-86FA-D1C5-78BA-D6938AADA79F}"/>
                </a:ext>
              </a:extLst>
            </p:cNvPr>
            <p:cNvSpPr/>
            <p:nvPr/>
          </p:nvSpPr>
          <p:spPr>
            <a:xfrm>
              <a:off x="5033772" y="1743749"/>
              <a:ext cx="313488" cy="207804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891DF9-5193-0435-799D-1DC5668323AD}"/>
                </a:ext>
              </a:extLst>
            </p:cNvPr>
            <p:cNvSpPr txBox="1"/>
            <p:nvPr/>
          </p:nvSpPr>
          <p:spPr>
            <a:xfrm>
              <a:off x="5004281" y="1705807"/>
              <a:ext cx="353943" cy="20151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RESCUE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1220A2-7759-13ED-3E78-7F77822CCFE0}"/>
                </a:ext>
              </a:extLst>
            </p:cNvPr>
            <p:cNvSpPr/>
            <p:nvPr/>
          </p:nvSpPr>
          <p:spPr>
            <a:xfrm rot="5400000">
              <a:off x="6044808" y="254477"/>
              <a:ext cx="313488" cy="233557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E9A2C3-FD31-B3EF-E436-5E5FC7375100}"/>
                </a:ext>
              </a:extLst>
            </p:cNvPr>
            <p:cNvSpPr txBox="1"/>
            <p:nvPr/>
          </p:nvSpPr>
          <p:spPr>
            <a:xfrm rot="5400000">
              <a:off x="5906064" y="370736"/>
              <a:ext cx="353943" cy="209854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CARTS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3D2148-A175-7958-4AAC-27C196340F66}"/>
                </a:ext>
              </a:extLst>
            </p:cNvPr>
            <p:cNvSpPr txBox="1"/>
            <p:nvPr/>
          </p:nvSpPr>
          <p:spPr>
            <a:xfrm>
              <a:off x="5391202" y="3148975"/>
              <a:ext cx="2098544" cy="718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360-Degree Rotation for Tight Corners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Available in 5- or 6-Drawer Models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Push Handle with User-Friendly Design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Quality Steel Cart Body Construction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051E87-90B4-5F07-67A2-FE08EED45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66161" y="1743750"/>
              <a:ext cx="1107892" cy="140522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1D0616-E7C7-12BA-7C58-7F749D476DCD}"/>
              </a:ext>
            </a:extLst>
          </p:cNvPr>
          <p:cNvGrpSpPr/>
          <p:nvPr/>
        </p:nvGrpSpPr>
        <p:grpSpPr>
          <a:xfrm>
            <a:off x="2777606" y="4084203"/>
            <a:ext cx="2985891" cy="2665114"/>
            <a:chOff x="9703151" y="1219944"/>
            <a:chExt cx="2985891" cy="26651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1E2B01-C915-9152-870D-92D3E645335D}"/>
                </a:ext>
              </a:extLst>
            </p:cNvPr>
            <p:cNvSpPr/>
            <p:nvPr/>
          </p:nvSpPr>
          <p:spPr>
            <a:xfrm rot="5400000">
              <a:off x="10727186" y="209482"/>
              <a:ext cx="313490" cy="236155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586F47-5C32-D345-A26E-A17575CE3262}"/>
                </a:ext>
              </a:extLst>
            </p:cNvPr>
            <p:cNvSpPr/>
            <p:nvPr/>
          </p:nvSpPr>
          <p:spPr>
            <a:xfrm>
              <a:off x="9732643" y="1633006"/>
              <a:ext cx="313488" cy="225205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286087-F8CF-E02E-F69F-6D086E14D966}"/>
                </a:ext>
              </a:extLst>
            </p:cNvPr>
            <p:cNvSpPr txBox="1"/>
            <p:nvPr/>
          </p:nvSpPr>
          <p:spPr>
            <a:xfrm>
              <a:off x="9703152" y="1766253"/>
              <a:ext cx="353943" cy="19219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GH1SS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1482AA-77A1-AF0B-4CC5-BEE45EA6325D}"/>
                </a:ext>
              </a:extLst>
            </p:cNvPr>
            <p:cNvSpPr txBox="1"/>
            <p:nvPr/>
          </p:nvSpPr>
          <p:spPr>
            <a:xfrm rot="5400000">
              <a:off x="10702617" y="243120"/>
              <a:ext cx="353943" cy="23075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B42252-FC01-7BCF-0655-6320E2647C19}"/>
                </a:ext>
              </a:extLst>
            </p:cNvPr>
            <p:cNvSpPr/>
            <p:nvPr/>
          </p:nvSpPr>
          <p:spPr>
            <a:xfrm>
              <a:off x="10075622" y="3146214"/>
              <a:ext cx="2613420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26" name="Picture 25">
              <a:hlinkClick r:id="" action="ppaction://noaction"/>
              <a:extLst>
                <a:ext uri="{FF2B5EF4-FFF2-40B4-BE49-F238E27FC236}">
                  <a16:creationId xmlns:a16="http://schemas.microsoft.com/office/drawing/2014/main" id="{A200F043-14A6-742D-D712-EE16D04E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75347" y="1643902"/>
              <a:ext cx="1071295" cy="1486756"/>
            </a:xfrm>
            <a:prstGeom prst="rect">
              <a:avLst/>
            </a:prstGeom>
          </p:spPr>
        </p:pic>
      </p:grpSp>
      <p:pic>
        <p:nvPicPr>
          <p:cNvPr id="28" name="Picture 27" descr="A person pushing a recliner chair&#10;&#10;Description automatically generated">
            <a:extLst>
              <a:ext uri="{FF2B5EF4-FFF2-40B4-BE49-F238E27FC236}">
                <a16:creationId xmlns:a16="http://schemas.microsoft.com/office/drawing/2014/main" id="{FF00460D-A189-3068-0A87-9D8FBDEE86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26" y="1639274"/>
            <a:ext cx="1536304" cy="220088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CC4311-5588-CC60-FFBA-939CD96EE507}"/>
              </a:ext>
            </a:extLst>
          </p:cNvPr>
          <p:cNvGrpSpPr/>
          <p:nvPr/>
        </p:nvGrpSpPr>
        <p:grpSpPr>
          <a:xfrm>
            <a:off x="5239816" y="4094727"/>
            <a:ext cx="5098459" cy="2608571"/>
            <a:chOff x="3161042" y="1217890"/>
            <a:chExt cx="5098459" cy="260857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D3799AB-8F96-831B-00F6-45879D44700A}"/>
                </a:ext>
              </a:extLst>
            </p:cNvPr>
            <p:cNvSpPr/>
            <p:nvPr/>
          </p:nvSpPr>
          <p:spPr>
            <a:xfrm rot="5400000">
              <a:off x="5553285" y="-1163631"/>
              <a:ext cx="313491" cy="509797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F64C3C-8B49-1BCF-A326-B0E71E46303C}"/>
                </a:ext>
              </a:extLst>
            </p:cNvPr>
            <p:cNvSpPr txBox="1"/>
            <p:nvPr/>
          </p:nvSpPr>
          <p:spPr>
            <a:xfrm rot="5400000">
              <a:off x="5590837" y="-1096348"/>
              <a:ext cx="353943" cy="49824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RECEPTACLES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7896CA1-AE01-96B0-4A71-A93429950811}"/>
                </a:ext>
              </a:extLst>
            </p:cNvPr>
            <p:cNvSpPr/>
            <p:nvPr/>
          </p:nvSpPr>
          <p:spPr>
            <a:xfrm>
              <a:off x="3185743" y="16916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7E704E-96D3-E4AE-BB3C-4210371E9FFB}"/>
                </a:ext>
              </a:extLst>
            </p:cNvPr>
            <p:cNvSpPr txBox="1"/>
            <p:nvPr/>
          </p:nvSpPr>
          <p:spPr>
            <a:xfrm>
              <a:off x="3167423" y="2019805"/>
              <a:ext cx="353943" cy="1565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MATE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9F155A0-FD99-AE86-8D98-62E1D0658DCF}"/>
                </a:ext>
              </a:extLst>
            </p:cNvPr>
            <p:cNvSpPr/>
            <p:nvPr/>
          </p:nvSpPr>
          <p:spPr>
            <a:xfrm>
              <a:off x="3508091" y="2937720"/>
              <a:ext cx="2089159" cy="8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Commercial-grade trash cans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High-grade plastic resists rust, scratches, and denting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4 sizes and 2 standard colors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FM approval for safety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8154D0-1838-3E2E-6581-61ABA9A7B1B6}"/>
                </a:ext>
              </a:extLst>
            </p:cNvPr>
            <p:cNvSpPr/>
            <p:nvPr/>
          </p:nvSpPr>
          <p:spPr>
            <a:xfrm>
              <a:off x="5637705" y="1693667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BB39B5-E979-9A8A-D877-9A0FAAE04127}"/>
                </a:ext>
              </a:extLst>
            </p:cNvPr>
            <p:cNvSpPr txBox="1"/>
            <p:nvPr/>
          </p:nvSpPr>
          <p:spPr>
            <a:xfrm>
              <a:off x="5619385" y="2021837"/>
              <a:ext cx="353943" cy="1565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ON CAN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E33E821-C730-6138-8BA4-C9F9873C9406}"/>
                </a:ext>
              </a:extLst>
            </p:cNvPr>
            <p:cNvSpPr/>
            <p:nvPr/>
          </p:nvSpPr>
          <p:spPr>
            <a:xfrm>
              <a:off x="5960053" y="2939752"/>
              <a:ext cx="2299448" cy="8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Baked Epoxy or Stainless Steel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Durable-Grade Construction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Free Biohazard and Infectious Waste Labels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Heavy-Duty Foot Pedal and Linkage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Self-Closing Lid</a:t>
              </a:r>
            </a:p>
          </p:txBody>
        </p:sp>
        <p:pic>
          <p:nvPicPr>
            <p:cNvPr id="39" name="Picture 38" descr="A tan plastic trash can with a lid&#10;&#10;Description automatically generated">
              <a:extLst>
                <a:ext uri="{FF2B5EF4-FFF2-40B4-BE49-F238E27FC236}">
                  <a16:creationId xmlns:a16="http://schemas.microsoft.com/office/drawing/2014/main" id="{035D7021-1BF8-B0DE-252D-1F9AE356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048" y="1560791"/>
              <a:ext cx="1125236" cy="1575799"/>
            </a:xfrm>
            <a:prstGeom prst="rect">
              <a:avLst/>
            </a:prstGeom>
          </p:spPr>
        </p:pic>
        <p:pic>
          <p:nvPicPr>
            <p:cNvPr id="40" name="Picture 39" descr="A white box with a black base&#10;&#10;Description automatically generated">
              <a:extLst>
                <a:ext uri="{FF2B5EF4-FFF2-40B4-BE49-F238E27FC236}">
                  <a16:creationId xmlns:a16="http://schemas.microsoft.com/office/drawing/2014/main" id="{DB643E10-E7D8-D24C-35BD-58A533B2F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350" y="1631984"/>
              <a:ext cx="1190830" cy="1394466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8754133-931A-8B03-C45B-9B9B4F180551}"/>
              </a:ext>
            </a:extLst>
          </p:cNvPr>
          <p:cNvSpPr/>
          <p:nvPr/>
        </p:nvSpPr>
        <p:spPr>
          <a:xfrm rot="5400000">
            <a:off x="5685046" y="219255"/>
            <a:ext cx="325139" cy="237512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D95C24-43BF-66B2-302C-0E4D2BD8B908}"/>
              </a:ext>
            </a:extLst>
          </p:cNvPr>
          <p:cNvGrpSpPr/>
          <p:nvPr/>
        </p:nvGrpSpPr>
        <p:grpSpPr>
          <a:xfrm>
            <a:off x="4663562" y="1702898"/>
            <a:ext cx="353943" cy="2240577"/>
            <a:chOff x="8185033" y="1950535"/>
            <a:chExt cx="353943" cy="213779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B9CCDFC-D580-814C-3EC6-6E41A3606DF5}"/>
                </a:ext>
              </a:extLst>
            </p:cNvPr>
            <p:cNvSpPr/>
            <p:nvPr/>
          </p:nvSpPr>
          <p:spPr>
            <a:xfrm>
              <a:off x="8203589" y="19505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3866B0-8534-E66B-DCD3-E47AD61D24C3}"/>
                </a:ext>
              </a:extLst>
            </p:cNvPr>
            <p:cNvSpPr txBox="1"/>
            <p:nvPr/>
          </p:nvSpPr>
          <p:spPr>
            <a:xfrm>
              <a:off x="8185033" y="2044574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APEX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021C9F6-E364-8939-2394-1F324059F696}"/>
              </a:ext>
            </a:extLst>
          </p:cNvPr>
          <p:cNvSpPr/>
          <p:nvPr/>
        </p:nvSpPr>
        <p:spPr>
          <a:xfrm>
            <a:off x="4986645" y="3123965"/>
            <a:ext cx="235306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x 0.2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/300 kg x 0.1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Weight, Height, and Body Mass Index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17 in W x 17 in D x 2.75 in/ </a:t>
            </a: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43.2 cm W x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43.2 cm D x 7 cm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H Platform Size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Inline Mechanical Height Rod</a:t>
            </a:r>
          </a:p>
        </p:txBody>
      </p:sp>
      <p:pic>
        <p:nvPicPr>
          <p:cNvPr id="46" name="Picture 45">
            <a:hlinkClick r:id="" action="ppaction://noaction"/>
            <a:extLst>
              <a:ext uri="{FF2B5EF4-FFF2-40B4-BE49-F238E27FC236}">
                <a16:creationId xmlns:a16="http://schemas.microsoft.com/office/drawing/2014/main" id="{7291146B-4D30-3319-3ED5-1943213448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3009" y="1643902"/>
            <a:ext cx="632631" cy="146933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25A18D1-6C7A-F58B-221D-55D30025331C}"/>
              </a:ext>
            </a:extLst>
          </p:cNvPr>
          <p:cNvSpPr txBox="1"/>
          <p:nvPr/>
        </p:nvSpPr>
        <p:spPr>
          <a:xfrm rot="5400000">
            <a:off x="5621661" y="288248"/>
            <a:ext cx="353943" cy="2233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SCALES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54B69B-9EFB-7A01-4F1C-F70370D02066}"/>
              </a:ext>
            </a:extLst>
          </p:cNvPr>
          <p:cNvSpPr/>
          <p:nvPr/>
        </p:nvSpPr>
        <p:spPr>
          <a:xfrm rot="5400000">
            <a:off x="8235356" y="150030"/>
            <a:ext cx="325139" cy="253989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0DC748C-060E-7821-6AB1-4C2D48C97EE3}"/>
              </a:ext>
            </a:extLst>
          </p:cNvPr>
          <p:cNvGrpSpPr/>
          <p:nvPr/>
        </p:nvGrpSpPr>
        <p:grpSpPr>
          <a:xfrm>
            <a:off x="7131485" y="1716061"/>
            <a:ext cx="353943" cy="2240577"/>
            <a:chOff x="8185033" y="1950535"/>
            <a:chExt cx="353943" cy="213779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52DBBE0-276E-6EA2-6483-0F5B875AF7F4}"/>
                </a:ext>
              </a:extLst>
            </p:cNvPr>
            <p:cNvSpPr/>
            <p:nvPr/>
          </p:nvSpPr>
          <p:spPr>
            <a:xfrm>
              <a:off x="8203589" y="19505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82AF38-75F8-EC0F-A7E6-DB43454B0838}"/>
                </a:ext>
              </a:extLst>
            </p:cNvPr>
            <p:cNvSpPr txBox="1"/>
            <p:nvPr/>
          </p:nvSpPr>
          <p:spPr>
            <a:xfrm>
              <a:off x="8185033" y="2044574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04A812C-0C16-7406-764A-36CEEA99EAB3}"/>
              </a:ext>
            </a:extLst>
          </p:cNvPr>
          <p:cNvSpPr/>
          <p:nvPr/>
        </p:nvSpPr>
        <p:spPr>
          <a:xfrm>
            <a:off x="7454568" y="3137128"/>
            <a:ext cx="2353062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Intuitive and easy to use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Air shield included for precise measurement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Counting mode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Class II legal for trade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20B181-F5B6-9944-3DDE-C842B8193A59}"/>
              </a:ext>
            </a:extLst>
          </p:cNvPr>
          <p:cNvSpPr txBox="1"/>
          <p:nvPr/>
        </p:nvSpPr>
        <p:spPr>
          <a:xfrm rot="5400000">
            <a:off x="8243996" y="171020"/>
            <a:ext cx="353943" cy="24938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BALANCES</a:t>
            </a:r>
          </a:p>
        </p:txBody>
      </p:sp>
      <p:pic>
        <p:nvPicPr>
          <p:cNvPr id="56" name="Picture 55" descr="A white electronic scale with a square screen&#10;&#10;Description automatically generated">
            <a:extLst>
              <a:ext uri="{FF2B5EF4-FFF2-40B4-BE49-F238E27FC236}">
                <a16:creationId xmlns:a16="http://schemas.microsoft.com/office/drawing/2014/main" id="{96CCFBA9-BE20-7B3A-F28F-5D4B9E57973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68" y="1773039"/>
            <a:ext cx="1941996" cy="1307363"/>
          </a:xfrm>
          <a:prstGeom prst="rect">
            <a:avLst/>
          </a:prstGeom>
        </p:spPr>
      </p:pic>
      <p:sp>
        <p:nvSpPr>
          <p:cNvPr id="27" name="Action Button: Go to Beginning 2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F51E8A3-5673-B400-452D-F0F87B0906F9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80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094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OUTPATIENT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40759"/>
            <a:ext cx="1408878" cy="9361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432FE1-E6E0-4571-86D2-3045AC808DB2}"/>
              </a:ext>
            </a:extLst>
          </p:cNvPr>
          <p:cNvGrpSpPr/>
          <p:nvPr/>
        </p:nvGrpSpPr>
        <p:grpSpPr>
          <a:xfrm>
            <a:off x="238887" y="4103459"/>
            <a:ext cx="6948021" cy="2694395"/>
            <a:chOff x="221689" y="1243035"/>
            <a:chExt cx="6948021" cy="2694395"/>
          </a:xfrm>
        </p:grpSpPr>
        <p:sp>
          <p:nvSpPr>
            <p:cNvPr id="18" name="Rectangle 17"/>
            <p:cNvSpPr/>
            <p:nvPr/>
          </p:nvSpPr>
          <p:spPr>
            <a:xfrm>
              <a:off x="503021" y="3185985"/>
              <a:ext cx="2271832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Portable, Reliable Height</a:t>
              </a:r>
              <a:br>
                <a:rPr lang="en-US" sz="700" dirty="0">
                  <a:latin typeface="Arial" panose="020B0604020202020204" pitchFamily="34" charset="0"/>
                </a:rPr>
              </a:br>
              <a:r>
                <a:rPr lang="en-US" sz="700" dirty="0">
                  <a:latin typeface="Arial" panose="020B0604020202020204" pitchFamily="34" charset="0"/>
                </a:rPr>
                <a:t> Measurement Accuracy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4.5 in – 81 in / 11.5 cm – 205 cm Height Range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From Pediatric to Adult Measurement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BE8124-2914-421C-B9B7-2422E9714871}"/>
                </a:ext>
              </a:extLst>
            </p:cNvPr>
            <p:cNvGrpSpPr/>
            <p:nvPr/>
          </p:nvGrpSpPr>
          <p:grpSpPr>
            <a:xfrm>
              <a:off x="221689" y="1243035"/>
              <a:ext cx="6948021" cy="2694395"/>
              <a:chOff x="221689" y="1243035"/>
              <a:chExt cx="6948021" cy="2694395"/>
            </a:xfrm>
          </p:grpSpPr>
          <p:sp>
            <p:nvSpPr>
              <p:cNvPr id="15" name="Rectangle 14"/>
              <p:cNvSpPr/>
              <p:nvPr/>
            </p:nvSpPr>
            <p:spPr>
              <a:xfrm rot="5400000">
                <a:off x="3552803" y="-2039608"/>
                <a:ext cx="313488" cy="6920326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5400000">
                <a:off x="3573134" y="-1999596"/>
                <a:ext cx="353943" cy="683920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100" b="1" spc="300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STADIOMETERS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C2CE29F-335E-4C4A-B963-7C56186C30F6}"/>
                  </a:ext>
                </a:extLst>
              </p:cNvPr>
              <p:cNvGrpSpPr/>
              <p:nvPr/>
            </p:nvGrpSpPr>
            <p:grpSpPr>
              <a:xfrm>
                <a:off x="221689" y="1646492"/>
                <a:ext cx="4948913" cy="2290938"/>
                <a:chOff x="221689" y="1646492"/>
                <a:chExt cx="4948913" cy="2290938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233738" y="1646492"/>
                  <a:ext cx="313488" cy="221933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21689" y="1716765"/>
                  <a:ext cx="353943" cy="2137611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100" b="1" spc="300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PHR</a:t>
                  </a:r>
                </a:p>
              </p:txBody>
            </p:sp>
            <p:pic>
              <p:nvPicPr>
                <p:cNvPr id="19" name="Picture 18">
                  <a:hlinkClick r:id="" action="ppaction://noaction"/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1878" y="1772214"/>
                  <a:ext cx="700396" cy="1468792"/>
                </a:xfrm>
                <a:prstGeom prst="rect">
                  <a:avLst/>
                </a:prstGeom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2746024" y="1646492"/>
                  <a:ext cx="313488" cy="225121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733975" y="1716765"/>
                  <a:ext cx="353943" cy="2169493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algn="ctr"/>
                  <a:r>
                    <a:rPr lang="en-US" sz="1100" b="1" spc="300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DHRWM</a:t>
                  </a: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029809" y="3198766"/>
                  <a:ext cx="2140793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3038" indent="-173038">
                    <a:lnSpc>
                      <a:spcPct val="150000"/>
                    </a:lnSpc>
                    <a:buClr>
                      <a:srgbClr val="0070C0"/>
                    </a:buClr>
                    <a:buSzPct val="124000"/>
                    <a:buFont typeface="Futura Std Book" panose="020B0502020204020303" pitchFamily="34" charset="0"/>
                    <a:buChar char="•"/>
                  </a:pPr>
                  <a:r>
                    <a:rPr lang="en-US" sz="700" dirty="0">
                      <a:latin typeface="Arial" panose="020B0604020202020204" pitchFamily="34" charset="0"/>
                    </a:rPr>
                    <a:t>Fast, Accurate Digital Height LCD Readouts</a:t>
                  </a:r>
                </a:p>
                <a:p>
                  <a:pPr marL="173038" indent="-173038">
                    <a:lnSpc>
                      <a:spcPct val="150000"/>
                    </a:lnSpc>
                    <a:buClr>
                      <a:srgbClr val="0070C0"/>
                    </a:buClr>
                    <a:buSzPct val="124000"/>
                    <a:buFont typeface="Futura Std Book" panose="020B0502020204020303" pitchFamily="34" charset="0"/>
                    <a:buChar char="•"/>
                  </a:pPr>
                  <a:r>
                    <a:rPr lang="en-US" sz="700" dirty="0">
                      <a:latin typeface="Arial" panose="020B0604020202020204" pitchFamily="34" charset="0"/>
                    </a:rPr>
                    <a:t>Display Can Be Mounted on Wall or Desk</a:t>
                  </a:r>
                </a:p>
                <a:p>
                  <a:pPr marL="173038" indent="-173038">
                    <a:lnSpc>
                      <a:spcPct val="150000"/>
                    </a:lnSpc>
                    <a:buClr>
                      <a:srgbClr val="0070C0"/>
                    </a:buClr>
                    <a:buSzPct val="124000"/>
                    <a:buFont typeface="Futura Std Book" panose="020B0502020204020303" pitchFamily="34" charset="0"/>
                    <a:buChar char="•"/>
                  </a:pPr>
                  <a:r>
                    <a:rPr lang="en-US" sz="700" dirty="0">
                      <a:latin typeface="Arial" panose="020B0604020202020204" pitchFamily="34" charset="0"/>
                    </a:rPr>
                    <a:t>View Height in Inches or Centimeters</a:t>
                  </a:r>
                </a:p>
                <a:p>
                  <a:pPr marL="173038" indent="-173038">
                    <a:lnSpc>
                      <a:spcPct val="150000"/>
                    </a:lnSpc>
                    <a:buClr>
                      <a:srgbClr val="0070C0"/>
                    </a:buClr>
                    <a:buSzPct val="124000"/>
                    <a:buFont typeface="Futura Std Book" panose="020B0502020204020303" pitchFamily="34" charset="0"/>
                    <a:buChar char="•"/>
                  </a:pPr>
                  <a:r>
                    <a:rPr lang="en-US" sz="700" dirty="0">
                      <a:latin typeface="Arial" panose="020B0604020202020204" pitchFamily="34" charset="0"/>
                    </a:rPr>
                    <a:t>Measures Up To 6'7" /200 Cm</a:t>
                  </a:r>
                </a:p>
              </p:txBody>
            </p:sp>
            <p:pic>
              <p:nvPicPr>
                <p:cNvPr id="23" name="Picture 22">
                  <a:hlinkClick r:id="" action="ppaction://noaction"/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84807" y="1701404"/>
                  <a:ext cx="699482" cy="1466877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56" name="Action Button: Get Information 55">
            <a:hlinkClick r:id="rId7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52560-E068-45C2-B58B-6265EF410086}"/>
              </a:ext>
            </a:extLst>
          </p:cNvPr>
          <p:cNvGrpSpPr/>
          <p:nvPr/>
        </p:nvGrpSpPr>
        <p:grpSpPr>
          <a:xfrm>
            <a:off x="208458" y="1266822"/>
            <a:ext cx="4868927" cy="2764131"/>
            <a:chOff x="218112" y="3945823"/>
            <a:chExt cx="4868927" cy="2764131"/>
          </a:xfrm>
        </p:grpSpPr>
        <p:sp>
          <p:nvSpPr>
            <p:cNvPr id="39" name="Rectangle 38"/>
            <p:cNvSpPr/>
            <p:nvPr/>
          </p:nvSpPr>
          <p:spPr>
            <a:xfrm>
              <a:off x="2476897" y="4369487"/>
              <a:ext cx="313488" cy="2311955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2992" y="4364748"/>
              <a:ext cx="313488" cy="227856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8290" y="4779045"/>
              <a:ext cx="353943" cy="1565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SOLO</a:t>
              </a: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367606" y="1824669"/>
              <a:ext cx="302681" cy="4601669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2097" y="5782128"/>
              <a:ext cx="1975878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550 lb x 0.2 lb/250 kg x 0.1 kg Capacity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Weight, Height, and Body Mass Index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14 in W x 15 in D x 2.5 in H/36 cm W </a:t>
              </a:r>
              <a:br>
                <a:rPr lang="en-US" sz="700" dirty="0">
                  <a:latin typeface="Arial" panose="020B0604020202020204" pitchFamily="34" charset="0"/>
                </a:rPr>
              </a:br>
              <a:r>
                <a:rPr lang="en-US" sz="700" dirty="0">
                  <a:latin typeface="Arial" panose="020B0604020202020204" pitchFamily="34" charset="0"/>
                </a:rPr>
                <a:t>x 38 cm D x 6 cm H Platform Size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Inline Mechanical Height Rod</a:t>
              </a:r>
            </a:p>
          </p:txBody>
        </p:sp>
        <p:pic>
          <p:nvPicPr>
            <p:cNvPr id="44" name="Picture 4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9570" y="4333875"/>
              <a:ext cx="605910" cy="1521823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458341" y="4642687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APEX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77873" y="5809708"/>
              <a:ext cx="2309166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600 </a:t>
              </a:r>
              <a:r>
                <a:rPr lang="en-US" sz="700" dirty="0" err="1">
                  <a:latin typeface="Arial" panose="020B0604020202020204" pitchFamily="34" charset="0"/>
                  <a:cs typeface="Arial" panose="020B0604020202020204" pitchFamily="34" charset="0"/>
                </a:rPr>
                <a:t>lb</a:t>
              </a: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 x 0.2 </a:t>
              </a:r>
              <a:r>
                <a:rPr lang="en-US" sz="700" dirty="0" err="1">
                  <a:latin typeface="Arial" panose="020B0604020202020204" pitchFamily="34" charset="0"/>
                  <a:cs typeface="Arial" panose="020B0604020202020204" pitchFamily="34" charset="0"/>
                </a:rPr>
                <a:t>lb</a:t>
              </a: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/300 kg x 0.1 kg Capacity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Weight, Height, and Body Mass Index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17 in W x 17 in D x 2.75 in/ </a:t>
              </a:r>
              <a:r>
                <a:rPr lang="pl-PL" sz="700" dirty="0">
                  <a:latin typeface="Arial" panose="020B0604020202020204" pitchFamily="34" charset="0"/>
                  <a:cs typeface="Arial" panose="020B0604020202020204" pitchFamily="34" charset="0"/>
                </a:rPr>
                <a:t>43.2 cm W x </a:t>
              </a:r>
              <a:b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700" dirty="0">
                  <a:latin typeface="Arial" panose="020B0604020202020204" pitchFamily="34" charset="0"/>
                  <a:cs typeface="Arial" panose="020B0604020202020204" pitchFamily="34" charset="0"/>
                </a:rPr>
                <a:t>43.2 cm D x 7 cm </a:t>
              </a: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H Platform Size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Inline Mechanical Height Rod</a:t>
              </a:r>
            </a:p>
          </p:txBody>
        </p:sp>
        <p:pic>
          <p:nvPicPr>
            <p:cNvPr id="47" name="Picture 4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04522" y="4336378"/>
              <a:ext cx="657070" cy="1526101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 rot="5400000">
              <a:off x="2411597" y="1891581"/>
              <a:ext cx="353943" cy="44624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PHYSICIAN SCALES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F162DDF4-BDD7-4F13-8322-6DE1B716F0FD}"/>
              </a:ext>
            </a:extLst>
          </p:cNvPr>
          <p:cNvSpPr/>
          <p:nvPr/>
        </p:nvSpPr>
        <p:spPr>
          <a:xfrm>
            <a:off x="5123531" y="4506916"/>
            <a:ext cx="313488" cy="225121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04E8F8-19DD-4968-9AF3-0B40DB67A539}"/>
              </a:ext>
            </a:extLst>
          </p:cNvPr>
          <p:cNvSpPr txBox="1"/>
          <p:nvPr/>
        </p:nvSpPr>
        <p:spPr>
          <a:xfrm>
            <a:off x="5111482" y="4577189"/>
            <a:ext cx="353943" cy="21694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SONARIS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2B0F60A-9A2F-4DEF-92A0-95F968316F23}"/>
              </a:ext>
            </a:extLst>
          </p:cNvPr>
          <p:cNvSpPr/>
          <p:nvPr/>
        </p:nvSpPr>
        <p:spPr>
          <a:xfrm>
            <a:off x="5387853" y="6056438"/>
            <a:ext cx="2360857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Touchless Sonar Height Measurements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Measures Small Children to Tall Adults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Portable or Permanent Set-Up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Instant Digital Height Readouts </a:t>
            </a:r>
          </a:p>
        </p:txBody>
      </p:sp>
      <p:pic>
        <p:nvPicPr>
          <p:cNvPr id="69" name="Picture 68">
            <a:hlinkClick r:id="" action="ppaction://noaction"/>
            <a:extLst>
              <a:ext uri="{FF2B5EF4-FFF2-40B4-BE49-F238E27FC236}">
                <a16:creationId xmlns:a16="http://schemas.microsoft.com/office/drawing/2014/main" id="{D5BB9821-98C0-4735-A0CF-62D47F9B29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221" y="4328824"/>
            <a:ext cx="714794" cy="18288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26474D-C706-CADD-A387-A9DE066FA1E4}"/>
              </a:ext>
            </a:extLst>
          </p:cNvPr>
          <p:cNvSpPr/>
          <p:nvPr/>
        </p:nvSpPr>
        <p:spPr>
          <a:xfrm>
            <a:off x="4873667" y="1674555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D5BCB-63FB-B73D-BEBA-BA404EF190E0}"/>
              </a:ext>
            </a:extLst>
          </p:cNvPr>
          <p:cNvSpPr txBox="1"/>
          <p:nvPr/>
        </p:nvSpPr>
        <p:spPr>
          <a:xfrm>
            <a:off x="4844176" y="1791993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6550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0DE3A3-E47C-9D72-5350-215010000CA9}"/>
              </a:ext>
            </a:extLst>
          </p:cNvPr>
          <p:cNvSpPr/>
          <p:nvPr/>
        </p:nvSpPr>
        <p:spPr>
          <a:xfrm rot="5400000">
            <a:off x="5974761" y="209777"/>
            <a:ext cx="313488" cy="250074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17DB27-47D4-E727-ADE9-174F326DD970}"/>
              </a:ext>
            </a:extLst>
          </p:cNvPr>
          <p:cNvSpPr/>
          <p:nvPr/>
        </p:nvSpPr>
        <p:spPr>
          <a:xfrm>
            <a:off x="5169649" y="3222025"/>
            <a:ext cx="1614290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1,000 lb/450 kg Capacity with Optional Wi-Fi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2-way Low-profile Platform for Easy Patient Access</a:t>
            </a:r>
          </a:p>
        </p:txBody>
      </p:sp>
      <p:pic>
        <p:nvPicPr>
          <p:cNvPr id="25" name="Picture 24">
            <a:hlinkClick r:id="" action="ppaction://noaction"/>
            <a:extLst>
              <a:ext uri="{FF2B5EF4-FFF2-40B4-BE49-F238E27FC236}">
                <a16:creationId xmlns:a16="http://schemas.microsoft.com/office/drawing/2014/main" id="{96ACE20A-026A-066D-6B1F-0B7701ACFC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330" y="1640587"/>
            <a:ext cx="1554393" cy="15661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945F58-2670-66F5-3917-2F96CFE544A0}"/>
              </a:ext>
            </a:extLst>
          </p:cNvPr>
          <p:cNvSpPr txBox="1"/>
          <p:nvPr/>
        </p:nvSpPr>
        <p:spPr>
          <a:xfrm rot="5400000">
            <a:off x="5919028" y="281557"/>
            <a:ext cx="353943" cy="23608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WHEELCHAIR SCALES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7484BD5-E953-503E-AEAC-F1473D5A18D2}"/>
              </a:ext>
            </a:extLst>
          </p:cNvPr>
          <p:cNvGrpSpPr/>
          <p:nvPr/>
        </p:nvGrpSpPr>
        <p:grpSpPr>
          <a:xfrm>
            <a:off x="7332949" y="4109536"/>
            <a:ext cx="5098459" cy="2608571"/>
            <a:chOff x="3161042" y="1217890"/>
            <a:chExt cx="5098459" cy="260857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057BB4-9AAE-CCED-AD68-406926F33889}"/>
                </a:ext>
              </a:extLst>
            </p:cNvPr>
            <p:cNvSpPr/>
            <p:nvPr/>
          </p:nvSpPr>
          <p:spPr>
            <a:xfrm rot="5400000">
              <a:off x="5370177" y="-980522"/>
              <a:ext cx="313491" cy="473176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A03B70-5301-78FA-D266-31D9254B7E58}"/>
                </a:ext>
              </a:extLst>
            </p:cNvPr>
            <p:cNvSpPr txBox="1"/>
            <p:nvPr/>
          </p:nvSpPr>
          <p:spPr>
            <a:xfrm rot="5400000">
              <a:off x="5407729" y="-913241"/>
              <a:ext cx="353943" cy="46162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RECEPTACLES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F1CA2E-997B-5A7E-4873-584ED524463E}"/>
                </a:ext>
              </a:extLst>
            </p:cNvPr>
            <p:cNvSpPr/>
            <p:nvPr/>
          </p:nvSpPr>
          <p:spPr>
            <a:xfrm>
              <a:off x="3185743" y="16916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14C5B3-078D-39D7-5758-8693D021F6C2}"/>
                </a:ext>
              </a:extLst>
            </p:cNvPr>
            <p:cNvSpPr txBox="1"/>
            <p:nvPr/>
          </p:nvSpPr>
          <p:spPr>
            <a:xfrm>
              <a:off x="3167423" y="2019805"/>
              <a:ext cx="353943" cy="1565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MATE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D3D674-BADF-CDD5-5377-CE606FC3C662}"/>
                </a:ext>
              </a:extLst>
            </p:cNvPr>
            <p:cNvSpPr/>
            <p:nvPr/>
          </p:nvSpPr>
          <p:spPr>
            <a:xfrm>
              <a:off x="3508091" y="2937720"/>
              <a:ext cx="2089159" cy="8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Commercial-grade trash cans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High-grade plastic resists rust, scratches, and denting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4 sizes and 2 standard colors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FM approval for safety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A9A64E-D55B-E25E-9FD5-2D8FDB4F004E}"/>
                </a:ext>
              </a:extLst>
            </p:cNvPr>
            <p:cNvSpPr/>
            <p:nvPr/>
          </p:nvSpPr>
          <p:spPr>
            <a:xfrm>
              <a:off x="5637705" y="1693667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841BF8-37AC-6AF8-CBEF-361434C4F33E}"/>
                </a:ext>
              </a:extLst>
            </p:cNvPr>
            <p:cNvSpPr txBox="1"/>
            <p:nvPr/>
          </p:nvSpPr>
          <p:spPr>
            <a:xfrm>
              <a:off x="5619385" y="2021837"/>
              <a:ext cx="353943" cy="1565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ON CAN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6F48309-F722-1D0A-82A1-2673EB32A89E}"/>
                </a:ext>
              </a:extLst>
            </p:cNvPr>
            <p:cNvSpPr/>
            <p:nvPr/>
          </p:nvSpPr>
          <p:spPr>
            <a:xfrm>
              <a:off x="5960053" y="2939752"/>
              <a:ext cx="2299448" cy="8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Baked Epoxy or Stainless Steel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Durable-Grade Construction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Free Biohazard and Infectious </a:t>
              </a:r>
              <a:br>
                <a:rPr lang="en-US" sz="700" dirty="0">
                  <a:latin typeface="Arial" panose="020B0604020202020204" pitchFamily="34" charset="0"/>
                </a:rPr>
              </a:br>
              <a:r>
                <a:rPr lang="en-US" sz="700" dirty="0">
                  <a:latin typeface="Arial" panose="020B0604020202020204" pitchFamily="34" charset="0"/>
                </a:rPr>
                <a:t>Waste Labels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Self-Closing Lid</a:t>
              </a:r>
            </a:p>
          </p:txBody>
        </p:sp>
        <p:pic>
          <p:nvPicPr>
            <p:cNvPr id="36" name="Picture 35" descr="A tan plastic trash can with a lid&#10;&#10;Description automatically generated">
              <a:extLst>
                <a:ext uri="{FF2B5EF4-FFF2-40B4-BE49-F238E27FC236}">
                  <a16:creationId xmlns:a16="http://schemas.microsoft.com/office/drawing/2014/main" id="{A5B84108-914A-14F9-288A-A0D9032AE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048" y="1560791"/>
              <a:ext cx="1125236" cy="1575799"/>
            </a:xfrm>
            <a:prstGeom prst="rect">
              <a:avLst/>
            </a:prstGeom>
          </p:spPr>
        </p:pic>
        <p:pic>
          <p:nvPicPr>
            <p:cNvPr id="37" name="Picture 36" descr="A white box with a black base&#10;&#10;Description automatically generated">
              <a:extLst>
                <a:ext uri="{FF2B5EF4-FFF2-40B4-BE49-F238E27FC236}">
                  <a16:creationId xmlns:a16="http://schemas.microsoft.com/office/drawing/2014/main" id="{5C9AA083-36E3-DC77-2186-6747F7FB4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350" y="1631984"/>
              <a:ext cx="1190830" cy="1394466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EE6EE8-7927-B4D6-CDBC-626E75EFE357}"/>
              </a:ext>
            </a:extLst>
          </p:cNvPr>
          <p:cNvGrpSpPr/>
          <p:nvPr/>
        </p:nvGrpSpPr>
        <p:grpSpPr>
          <a:xfrm>
            <a:off x="7436053" y="1291775"/>
            <a:ext cx="2423745" cy="2615868"/>
            <a:chOff x="6074093" y="4022389"/>
            <a:chExt cx="2423745" cy="261586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99919B1-F259-794B-E818-AC65B804C331}"/>
                </a:ext>
              </a:extLst>
            </p:cNvPr>
            <p:cNvSpPr/>
            <p:nvPr/>
          </p:nvSpPr>
          <p:spPr>
            <a:xfrm>
              <a:off x="6103584" y="4523102"/>
              <a:ext cx="313488" cy="207804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3B79D1-6B25-3D42-1A7C-A81A96C95940}"/>
                </a:ext>
              </a:extLst>
            </p:cNvPr>
            <p:cNvSpPr txBox="1"/>
            <p:nvPr/>
          </p:nvSpPr>
          <p:spPr>
            <a:xfrm>
              <a:off x="6074093" y="4485160"/>
              <a:ext cx="353943" cy="20151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RESCUE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0D9515-8F6F-5CBF-E648-657DF28EF8B4}"/>
                </a:ext>
              </a:extLst>
            </p:cNvPr>
            <p:cNvSpPr/>
            <p:nvPr/>
          </p:nvSpPr>
          <p:spPr>
            <a:xfrm rot="5400000">
              <a:off x="6924178" y="3224273"/>
              <a:ext cx="313488" cy="195468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8E690C-F267-EA1F-5C05-C10E7012B60B}"/>
                </a:ext>
              </a:extLst>
            </p:cNvPr>
            <p:cNvSpPr txBox="1"/>
            <p:nvPr/>
          </p:nvSpPr>
          <p:spPr>
            <a:xfrm rot="5400000">
              <a:off x="6903945" y="3222018"/>
              <a:ext cx="353943" cy="19546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CARTS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40D088F-B7B4-9156-ECEB-60C72D708625}"/>
                </a:ext>
              </a:extLst>
            </p:cNvPr>
            <p:cNvSpPr txBox="1"/>
            <p:nvPr/>
          </p:nvSpPr>
          <p:spPr>
            <a:xfrm>
              <a:off x="6399294" y="5919534"/>
              <a:ext cx="2098544" cy="718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360-Degree Rotation for Tight Corners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Available in 5- or 6-Drawer Models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Push Handle with User-Friendly Design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Quality Steel Cart Body Construction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7D30394-178F-AD59-3C8B-4C520DE88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73485" y="4523103"/>
              <a:ext cx="1107892" cy="1405225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CCAA3C8-9F69-B49C-6660-3674AAF616F1}"/>
              </a:ext>
            </a:extLst>
          </p:cNvPr>
          <p:cNvGrpSpPr/>
          <p:nvPr/>
        </p:nvGrpSpPr>
        <p:grpSpPr>
          <a:xfrm>
            <a:off x="9619810" y="1302924"/>
            <a:ext cx="3007818" cy="2592333"/>
            <a:chOff x="197780" y="1223553"/>
            <a:chExt cx="3007818" cy="2592333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8EE25FD-7BC1-F4DA-0BE7-28780803600A}"/>
                </a:ext>
              </a:extLst>
            </p:cNvPr>
            <p:cNvSpPr/>
            <p:nvPr/>
          </p:nvSpPr>
          <p:spPr>
            <a:xfrm>
              <a:off x="227271" y="1653995"/>
              <a:ext cx="313488" cy="216189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C9850CC-5318-668E-6B26-70D66C477836}"/>
                </a:ext>
              </a:extLst>
            </p:cNvPr>
            <p:cNvSpPr txBox="1"/>
            <p:nvPr/>
          </p:nvSpPr>
          <p:spPr>
            <a:xfrm>
              <a:off x="197780" y="1653995"/>
              <a:ext cx="353943" cy="20151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GH3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BD6FE62-E8ED-9D31-F54D-0CA950E5C0CF}"/>
                </a:ext>
              </a:extLst>
            </p:cNvPr>
            <p:cNvSpPr/>
            <p:nvPr/>
          </p:nvSpPr>
          <p:spPr>
            <a:xfrm rot="5400000">
              <a:off x="1278232" y="177654"/>
              <a:ext cx="313488" cy="24154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A032B57-C2B7-0F5C-5521-F98CFE2743E4}"/>
                </a:ext>
              </a:extLst>
            </p:cNvPr>
            <p:cNvSpPr txBox="1"/>
            <p:nvPr/>
          </p:nvSpPr>
          <p:spPr>
            <a:xfrm rot="5400000">
              <a:off x="1261850" y="188972"/>
              <a:ext cx="346249" cy="24154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05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50EF80F-26E0-CC7B-4679-3E45A2B693AD}"/>
                </a:ext>
              </a:extLst>
            </p:cNvPr>
            <p:cNvSpPr/>
            <p:nvPr/>
          </p:nvSpPr>
          <p:spPr>
            <a:xfrm>
              <a:off x="592178" y="3097163"/>
              <a:ext cx="2613420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81" name="Picture 80" descr="A white rectangular object with a window&#10;&#10;Description automatically generated">
              <a:extLst>
                <a:ext uri="{FF2B5EF4-FFF2-40B4-BE49-F238E27FC236}">
                  <a16:creationId xmlns:a16="http://schemas.microsoft.com/office/drawing/2014/main" id="{36A65C8E-0EAC-CA41-9000-D61757B2F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79" y="1555917"/>
              <a:ext cx="2294187" cy="1720640"/>
            </a:xfrm>
            <a:prstGeom prst="rect">
              <a:avLst/>
            </a:prstGeom>
          </p:spPr>
        </p:pic>
      </p:grpSp>
      <p:sp>
        <p:nvSpPr>
          <p:cNvPr id="3" name="Action Button: Go to Beginning 2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2F7B4A5-D764-50F7-3691-9E8E4AEBD77A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56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EBEAF-90CC-1551-7D94-1AFFBF6C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" y="228871"/>
            <a:ext cx="6387659" cy="811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493" y="228873"/>
            <a:ext cx="6387659" cy="8119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8218" y="296834"/>
            <a:ext cx="661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PHARMACY/PHLEBOTOMY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" b="147"/>
          <a:stretch/>
        </p:blipFill>
        <p:spPr>
          <a:xfrm>
            <a:off x="196608" y="140759"/>
            <a:ext cx="1408878" cy="93612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Action Button: Get Information 55">
            <a:hlinkClick r:id="rId5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FFF47A-0F15-D047-B32B-5F93DB1CC297}"/>
              </a:ext>
            </a:extLst>
          </p:cNvPr>
          <p:cNvSpPr/>
          <p:nvPr/>
        </p:nvSpPr>
        <p:spPr>
          <a:xfrm rot="5400000">
            <a:off x="2575403" y="-1092811"/>
            <a:ext cx="325139" cy="508273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58EC83-D0E3-22DA-D066-F1327556B8F5}"/>
              </a:ext>
            </a:extLst>
          </p:cNvPr>
          <p:cNvGrpSpPr/>
          <p:nvPr/>
        </p:nvGrpSpPr>
        <p:grpSpPr>
          <a:xfrm>
            <a:off x="200116" y="1744637"/>
            <a:ext cx="353943" cy="2240577"/>
            <a:chOff x="8185033" y="1950535"/>
            <a:chExt cx="353943" cy="21377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0FA7E6-7300-D24A-E965-2242007376BD}"/>
                </a:ext>
              </a:extLst>
            </p:cNvPr>
            <p:cNvSpPr/>
            <p:nvPr/>
          </p:nvSpPr>
          <p:spPr>
            <a:xfrm>
              <a:off x="8203589" y="19505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CD3413-98ED-7B33-D8D6-3AFCAB029147}"/>
                </a:ext>
              </a:extLst>
            </p:cNvPr>
            <p:cNvSpPr txBox="1"/>
            <p:nvPr/>
          </p:nvSpPr>
          <p:spPr>
            <a:xfrm>
              <a:off x="8185033" y="2044574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6496D-D2FD-2916-DF58-F4A810FD0D66}"/>
              </a:ext>
            </a:extLst>
          </p:cNvPr>
          <p:cNvSpPr/>
          <p:nvPr/>
        </p:nvSpPr>
        <p:spPr>
          <a:xfrm>
            <a:off x="485534" y="3287116"/>
            <a:ext cx="2353062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Intuitive and easy to use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Air shield included for precise measurement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Counting mode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Class II legal for trade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41EC67-6044-8BFB-2D96-0DF3DA6D077B}"/>
              </a:ext>
            </a:extLst>
          </p:cNvPr>
          <p:cNvSpPr txBox="1"/>
          <p:nvPr/>
        </p:nvSpPr>
        <p:spPr>
          <a:xfrm rot="5400000">
            <a:off x="2584045" y="-1071821"/>
            <a:ext cx="353943" cy="50366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BALANCES</a:t>
            </a:r>
          </a:p>
        </p:txBody>
      </p:sp>
      <p:pic>
        <p:nvPicPr>
          <p:cNvPr id="14" name="Picture 13" descr="A white electronic scale with a square screen&#10;&#10;Description automatically generated">
            <a:extLst>
              <a:ext uri="{FF2B5EF4-FFF2-40B4-BE49-F238E27FC236}">
                <a16:creationId xmlns:a16="http://schemas.microsoft.com/office/drawing/2014/main" id="{CE202028-4B41-3C50-43AD-8550207FE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9" y="1801615"/>
            <a:ext cx="1941996" cy="130736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89AB47B-BED5-E251-08AB-BEF68C807780}"/>
              </a:ext>
            </a:extLst>
          </p:cNvPr>
          <p:cNvGrpSpPr/>
          <p:nvPr/>
        </p:nvGrpSpPr>
        <p:grpSpPr>
          <a:xfrm>
            <a:off x="2603195" y="1744637"/>
            <a:ext cx="353943" cy="2240577"/>
            <a:chOff x="8185033" y="1950535"/>
            <a:chExt cx="353943" cy="21377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8C012E-27BC-9816-F24A-8703375501DB}"/>
                </a:ext>
              </a:extLst>
            </p:cNvPr>
            <p:cNvSpPr/>
            <p:nvPr/>
          </p:nvSpPr>
          <p:spPr>
            <a:xfrm>
              <a:off x="8203589" y="19505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0A74B0-2412-2B28-D068-2FCA833C5393}"/>
                </a:ext>
              </a:extLst>
            </p:cNvPr>
            <p:cNvSpPr txBox="1"/>
            <p:nvPr/>
          </p:nvSpPr>
          <p:spPr>
            <a:xfrm>
              <a:off x="8185033" y="2044574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DP-15000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CAC0413-BB8B-1D66-D94D-4CD1C232B46E}"/>
              </a:ext>
            </a:extLst>
          </p:cNvPr>
          <p:cNvSpPr/>
          <p:nvPr/>
        </p:nvSpPr>
        <p:spPr>
          <a:xfrm>
            <a:off x="2941543" y="3287117"/>
            <a:ext cx="2353062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Accuracy to 50 milligrams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Counting mode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17 different units of measure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Built-in rechargeable battery included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4A7ABD-7976-7BDA-34A3-9F758BB99E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278" y="1839401"/>
            <a:ext cx="1941996" cy="123179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A835DF0-A79E-B539-E8FA-51812FFB1624}"/>
              </a:ext>
            </a:extLst>
          </p:cNvPr>
          <p:cNvGrpSpPr/>
          <p:nvPr/>
        </p:nvGrpSpPr>
        <p:grpSpPr>
          <a:xfrm>
            <a:off x="5325426" y="1262712"/>
            <a:ext cx="4760893" cy="2767996"/>
            <a:chOff x="204254" y="4116824"/>
            <a:chExt cx="4760893" cy="276799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EAE0B8-C265-6EB0-62E6-B4BF5A151EBC}"/>
                </a:ext>
              </a:extLst>
            </p:cNvPr>
            <p:cNvSpPr/>
            <p:nvPr/>
          </p:nvSpPr>
          <p:spPr>
            <a:xfrm>
              <a:off x="233745" y="4598749"/>
              <a:ext cx="313488" cy="224349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5C92D5-0593-D579-5DC6-65756FD4187A}"/>
                </a:ext>
              </a:extLst>
            </p:cNvPr>
            <p:cNvSpPr txBox="1"/>
            <p:nvPr/>
          </p:nvSpPr>
          <p:spPr>
            <a:xfrm>
              <a:off x="204254" y="4598749"/>
              <a:ext cx="353943" cy="199599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RESCUE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EEF450-A0AB-C8BF-CF2C-9C905FC6B98F}"/>
                </a:ext>
              </a:extLst>
            </p:cNvPr>
            <p:cNvSpPr/>
            <p:nvPr/>
          </p:nvSpPr>
          <p:spPr>
            <a:xfrm rot="5400000">
              <a:off x="2363824" y="2009223"/>
              <a:ext cx="313488" cy="4573656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60B7B8-4844-6951-165B-76C70551C6D1}"/>
                </a:ext>
              </a:extLst>
            </p:cNvPr>
            <p:cNvSpPr txBox="1"/>
            <p:nvPr/>
          </p:nvSpPr>
          <p:spPr>
            <a:xfrm rot="5400000">
              <a:off x="2371631" y="1978931"/>
              <a:ext cx="353943" cy="46297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 CARTS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7BD928-36CF-1373-01E3-FE114BDDB0C5}"/>
                </a:ext>
              </a:extLst>
            </p:cNvPr>
            <p:cNvSpPr txBox="1"/>
            <p:nvPr/>
          </p:nvSpPr>
          <p:spPr>
            <a:xfrm>
              <a:off x="547233" y="6143937"/>
              <a:ext cx="2098544" cy="718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360-Degree Rotation for Tight Corners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Available in 5- or 6-Drawer Models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Push Handle with User-Friendly Design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Quality Steel Cart Body Construction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6539C87-66C9-CBDF-6F30-3BF37252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4815" y="4738101"/>
              <a:ext cx="1048215" cy="132953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564CB3-56F0-EB4B-59CE-06E0FAF70E01}"/>
                </a:ext>
              </a:extLst>
            </p:cNvPr>
            <p:cNvSpPr txBox="1"/>
            <p:nvPr/>
          </p:nvSpPr>
          <p:spPr>
            <a:xfrm>
              <a:off x="2872801" y="6166097"/>
              <a:ext cx="2092346" cy="718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3 Lock Types Available: Electronic, Quick Release, and Keyed 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Innovative Quick Release Unlocking Saves Valuable Seconds When a Patient Codes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3C5CFF-1316-4995-916F-10E719EE4B17}"/>
                </a:ext>
              </a:extLst>
            </p:cNvPr>
            <p:cNvSpPr/>
            <p:nvPr/>
          </p:nvSpPr>
          <p:spPr>
            <a:xfrm>
              <a:off x="2518858" y="4598749"/>
              <a:ext cx="313488" cy="223533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8D0E76-B63B-59BD-786B-E3CDA1A425B6}"/>
                </a:ext>
              </a:extLst>
            </p:cNvPr>
            <p:cNvSpPr txBox="1"/>
            <p:nvPr/>
          </p:nvSpPr>
          <p:spPr>
            <a:xfrm>
              <a:off x="2498630" y="4617537"/>
              <a:ext cx="353943" cy="20157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MOBILECARE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8A99E70-87A4-8C69-EA3E-72C1CB1D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3781" y="4493250"/>
              <a:ext cx="1736406" cy="173640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2CE71CC-FBAB-02FC-ECD8-5F90E0C7D367}"/>
              </a:ext>
            </a:extLst>
          </p:cNvPr>
          <p:cNvGrpSpPr/>
          <p:nvPr/>
        </p:nvGrpSpPr>
        <p:grpSpPr>
          <a:xfrm>
            <a:off x="196606" y="4164138"/>
            <a:ext cx="3007818" cy="2592333"/>
            <a:chOff x="197780" y="1223553"/>
            <a:chExt cx="3007818" cy="2592333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47D224B-6F77-B636-B5D1-5BC8C43CBF39}"/>
                </a:ext>
              </a:extLst>
            </p:cNvPr>
            <p:cNvSpPr/>
            <p:nvPr/>
          </p:nvSpPr>
          <p:spPr>
            <a:xfrm>
              <a:off x="227271" y="1653995"/>
              <a:ext cx="313488" cy="216189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8BA7964-D56A-6C5B-4A69-2F29BEDBD2A6}"/>
                </a:ext>
              </a:extLst>
            </p:cNvPr>
            <p:cNvSpPr txBox="1"/>
            <p:nvPr/>
          </p:nvSpPr>
          <p:spPr>
            <a:xfrm>
              <a:off x="197780" y="1653995"/>
              <a:ext cx="353943" cy="20151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DE392E4-ACA4-D9B0-6085-A06F2AFC71C3}"/>
                </a:ext>
              </a:extLst>
            </p:cNvPr>
            <p:cNvSpPr/>
            <p:nvPr/>
          </p:nvSpPr>
          <p:spPr>
            <a:xfrm rot="5400000">
              <a:off x="1278232" y="177654"/>
              <a:ext cx="313488" cy="24154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8C63C2-C765-AF63-D4BD-088488A59961}"/>
                </a:ext>
              </a:extLst>
            </p:cNvPr>
            <p:cNvSpPr txBox="1"/>
            <p:nvPr/>
          </p:nvSpPr>
          <p:spPr>
            <a:xfrm rot="5400000">
              <a:off x="1261850" y="188972"/>
              <a:ext cx="346249" cy="24154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05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9850DF6-35B1-C1B6-DE82-532E445828DF}"/>
                </a:ext>
              </a:extLst>
            </p:cNvPr>
            <p:cNvSpPr/>
            <p:nvPr/>
          </p:nvSpPr>
          <p:spPr>
            <a:xfrm>
              <a:off x="592178" y="3097163"/>
              <a:ext cx="2613420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55" name="Picture 54" descr="A white rectangular object with a window&#10;&#10;Description automatically generated">
              <a:extLst>
                <a:ext uri="{FF2B5EF4-FFF2-40B4-BE49-F238E27FC236}">
                  <a16:creationId xmlns:a16="http://schemas.microsoft.com/office/drawing/2014/main" id="{29362D86-A902-A1A6-21DE-C97BDCD38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79" y="1555917"/>
              <a:ext cx="2294187" cy="1720640"/>
            </a:xfrm>
            <a:prstGeom prst="rect">
              <a:avLst/>
            </a:prstGeom>
          </p:spPr>
        </p:pic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0BF151F2-0EF4-CDA9-BCDE-A193BA8ACD50}"/>
              </a:ext>
            </a:extLst>
          </p:cNvPr>
          <p:cNvSpPr/>
          <p:nvPr/>
        </p:nvSpPr>
        <p:spPr>
          <a:xfrm rot="5400000">
            <a:off x="5143208" y="1776586"/>
            <a:ext cx="313491" cy="50979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A132D8-CD7B-DE63-4588-263D25B63F2B}"/>
              </a:ext>
            </a:extLst>
          </p:cNvPr>
          <p:cNvSpPr txBox="1"/>
          <p:nvPr/>
        </p:nvSpPr>
        <p:spPr>
          <a:xfrm rot="5400000">
            <a:off x="5198056" y="1861165"/>
            <a:ext cx="353943" cy="4947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962AB66-D13F-6E32-FDC3-FB1A67E9FA52}"/>
              </a:ext>
            </a:extLst>
          </p:cNvPr>
          <p:cNvSpPr/>
          <p:nvPr/>
        </p:nvSpPr>
        <p:spPr>
          <a:xfrm>
            <a:off x="2775666" y="4631852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C571B7-7568-B603-43BF-F33A16E2A9E2}"/>
              </a:ext>
            </a:extLst>
          </p:cNvPr>
          <p:cNvSpPr txBox="1"/>
          <p:nvPr/>
        </p:nvSpPr>
        <p:spPr>
          <a:xfrm>
            <a:off x="2757346" y="4960022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6B22AE8-7003-04E5-E8A0-A570DB33D107}"/>
              </a:ext>
            </a:extLst>
          </p:cNvPr>
          <p:cNvSpPr/>
          <p:nvPr/>
        </p:nvSpPr>
        <p:spPr>
          <a:xfrm>
            <a:off x="3098014" y="5877937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477C939-0972-16EE-D4F5-CD15D7B84B53}"/>
              </a:ext>
            </a:extLst>
          </p:cNvPr>
          <p:cNvSpPr/>
          <p:nvPr/>
        </p:nvSpPr>
        <p:spPr>
          <a:xfrm>
            <a:off x="5227628" y="4633884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3267E04-6054-7CE1-F97E-457D73F1A16F}"/>
              </a:ext>
            </a:extLst>
          </p:cNvPr>
          <p:cNvSpPr txBox="1"/>
          <p:nvPr/>
        </p:nvSpPr>
        <p:spPr>
          <a:xfrm>
            <a:off x="5209308" y="4962054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657560-DACE-F359-8941-A5802BFA86E5}"/>
              </a:ext>
            </a:extLst>
          </p:cNvPr>
          <p:cNvSpPr/>
          <p:nvPr/>
        </p:nvSpPr>
        <p:spPr>
          <a:xfrm>
            <a:off x="5549976" y="5879969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68" name="Picture 67" descr="A red trash can with a li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76741CE2-3385-FC07-EF20-122A73CD7AF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17" y="4610766"/>
            <a:ext cx="1055848" cy="1344383"/>
          </a:xfrm>
          <a:prstGeom prst="rect">
            <a:avLst/>
          </a:prstGeom>
        </p:spPr>
      </p:pic>
      <p:pic>
        <p:nvPicPr>
          <p:cNvPr id="69" name="Picture 68">
            <a:hlinkClick r:id="" action="ppaction://noaction"/>
            <a:extLst>
              <a:ext uri="{FF2B5EF4-FFF2-40B4-BE49-F238E27FC236}">
                <a16:creationId xmlns:a16="http://schemas.microsoft.com/office/drawing/2014/main" id="{F64AE1E8-A7F3-CE9A-0445-8170E825F6F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2649" y="4671181"/>
            <a:ext cx="856302" cy="1265730"/>
          </a:xfrm>
          <a:prstGeom prst="rect">
            <a:avLst/>
          </a:prstGeom>
        </p:spPr>
      </p:pic>
      <p:sp>
        <p:nvSpPr>
          <p:cNvPr id="2" name="Action Button: Go to Beginning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339FEC3-CBBC-057F-BB35-79EC0B28F0CD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7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AD3085D3-2A15-F57C-E673-78B122F0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228873"/>
            <a:ext cx="6077527" cy="81197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4AAA8A2-2189-4A4D-8634-CFA1174FA362}"/>
              </a:ext>
            </a:extLst>
          </p:cNvPr>
          <p:cNvSpPr/>
          <p:nvPr/>
        </p:nvSpPr>
        <p:spPr>
          <a:xfrm>
            <a:off x="143781" y="4498125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560" y="228873"/>
            <a:ext cx="6686867" cy="811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1125" y="296834"/>
            <a:ext cx="726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FOOD SERVICE/CAFETERIA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16" y="139194"/>
            <a:ext cx="1346061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24434" y="1665173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4943" y="1782611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WPS12</a:t>
            </a:r>
          </a:p>
        </p:txBody>
      </p:sp>
      <p:sp>
        <p:nvSpPr>
          <p:cNvPr id="19" name="Rectangle 18"/>
          <p:cNvSpPr/>
          <p:nvPr/>
        </p:nvSpPr>
        <p:spPr>
          <a:xfrm rot="5400000">
            <a:off x="3227172" y="-1843160"/>
            <a:ext cx="313488" cy="650403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8184" y="3053967"/>
            <a:ext cx="159136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Large 1-in/25-mm High Digits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NSF Approved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Submersible IP67 Rating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Washdown for Sanitary Environments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endParaRPr lang="en-US" sz="700" dirty="0">
              <a:latin typeface="Arial" panose="020B0604020202020204" pitchFamily="34" charset="0"/>
            </a:endParaRPr>
          </a:p>
        </p:txBody>
      </p:sp>
      <p:pic>
        <p:nvPicPr>
          <p:cNvPr id="21" name="Picture 20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01" y="2159123"/>
            <a:ext cx="1406917" cy="9574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28426" y="1676648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875" y="1800493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PS4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84888" y="3061777"/>
            <a:ext cx="1897495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 Gram Divisions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Compact Size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NSF Approved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 Enclosure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Large 0.8 In/20 Mm High LCD Display</a:t>
            </a:r>
          </a:p>
        </p:txBody>
      </p:sp>
      <p:pic>
        <p:nvPicPr>
          <p:cNvPr id="25" name="Picture 24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180" y="1899093"/>
            <a:ext cx="1343438" cy="11817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5400000">
            <a:off x="3202181" y="-1855461"/>
            <a:ext cx="353943" cy="65135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PORTIONING SCALES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09882" y="1663097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618978" y="3077770"/>
            <a:ext cx="17641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NSF Approved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Wall-mounting Bracket for Indicator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Wave-a-Weigh Hands-Free Tare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Wireless Connection Between Scale Base and Indicator</a:t>
            </a:r>
          </a:p>
        </p:txBody>
      </p:sp>
      <p:pic>
        <p:nvPicPr>
          <p:cNvPr id="32" name="Picture 31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927" y="2090292"/>
            <a:ext cx="1565964" cy="8699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03074" y="1725019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PZ SERIES</a:t>
            </a:r>
          </a:p>
        </p:txBody>
      </p:sp>
      <p:sp>
        <p:nvSpPr>
          <p:cNvPr id="34" name="Action Button: Get Information 33">
            <a:hlinkClick r:id="rId8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9E512F-0532-4B59-AFEB-DBCEDC2CFBCC}"/>
              </a:ext>
            </a:extLst>
          </p:cNvPr>
          <p:cNvSpPr txBox="1"/>
          <p:nvPr/>
        </p:nvSpPr>
        <p:spPr>
          <a:xfrm>
            <a:off x="122376" y="4683782"/>
            <a:ext cx="353943" cy="20238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EB-60-185B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F6E0FDC-3D1A-423D-9257-D225391284C4}"/>
              </a:ext>
            </a:extLst>
          </p:cNvPr>
          <p:cNvSpPr/>
          <p:nvPr/>
        </p:nvSpPr>
        <p:spPr>
          <a:xfrm rot="5400000">
            <a:off x="1289819" y="2901168"/>
            <a:ext cx="313488" cy="262913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1C9179-4541-4071-9D45-2412EF0FEED8}"/>
              </a:ext>
            </a:extLst>
          </p:cNvPr>
          <p:cNvSpPr txBox="1"/>
          <p:nvPr/>
        </p:nvSpPr>
        <p:spPr>
          <a:xfrm rot="5400000">
            <a:off x="1209449" y="3103246"/>
            <a:ext cx="353943" cy="22303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BENCH SCALES</a:t>
            </a:r>
          </a:p>
        </p:txBody>
      </p:sp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id="{747824AB-91A6-438A-BFF1-865E162F6C9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0" y="4482946"/>
            <a:ext cx="849390" cy="153273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AB2F165-B2B2-43DF-8F4A-1DB014433BF9}"/>
              </a:ext>
            </a:extLst>
          </p:cNvPr>
          <p:cNvSpPr/>
          <p:nvPr/>
        </p:nvSpPr>
        <p:spPr>
          <a:xfrm>
            <a:off x="530761" y="6015680"/>
            <a:ext cx="2230371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Rechargeable Battery Power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Column-Mounted 185B Rival Weight Indicator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NTEP, Measurement Canada, and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 OIML Approved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E59EB-2148-485D-3EDA-0824CE19062D}"/>
              </a:ext>
            </a:extLst>
          </p:cNvPr>
          <p:cNvSpPr/>
          <p:nvPr/>
        </p:nvSpPr>
        <p:spPr>
          <a:xfrm>
            <a:off x="6871971" y="1663097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ED463F-0D78-6546-42E7-4A99B037753A}"/>
              </a:ext>
            </a:extLst>
          </p:cNvPr>
          <p:cNvSpPr/>
          <p:nvPr/>
        </p:nvSpPr>
        <p:spPr>
          <a:xfrm>
            <a:off x="7128969" y="3087740"/>
            <a:ext cx="2166730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5990 PLUs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Available With or without Tower Pole Display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Integral Label Printer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30 </a:t>
            </a:r>
            <a:r>
              <a:rPr lang="en-US" sz="700" dirty="0" err="1">
                <a:latin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</a:rPr>
              <a:t> or 60 </a:t>
            </a:r>
            <a:r>
              <a:rPr lang="en-US" sz="700" dirty="0" err="1">
                <a:latin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</a:rPr>
              <a:t> Capacity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1E5DE3-E42A-09DC-AD5D-55CF4F52952E}"/>
              </a:ext>
            </a:extLst>
          </p:cNvPr>
          <p:cNvSpPr txBox="1"/>
          <p:nvPr/>
        </p:nvSpPr>
        <p:spPr>
          <a:xfrm>
            <a:off x="6865163" y="1725019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DL1030P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85AC89-CC5F-3DB0-DD79-B64AC07CB339}"/>
              </a:ext>
            </a:extLst>
          </p:cNvPr>
          <p:cNvSpPr/>
          <p:nvPr/>
        </p:nvSpPr>
        <p:spPr>
          <a:xfrm rot="5400000">
            <a:off x="9043213" y="-925939"/>
            <a:ext cx="313488" cy="466958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7DA970-8D9C-B42D-65F1-FAC67D08A801}"/>
              </a:ext>
            </a:extLst>
          </p:cNvPr>
          <p:cNvSpPr txBox="1"/>
          <p:nvPr/>
        </p:nvSpPr>
        <p:spPr>
          <a:xfrm rot="5400000">
            <a:off x="9092605" y="-863859"/>
            <a:ext cx="353943" cy="45303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PRICE COMPUTING SCALE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2C01D85-B94C-8912-87B0-8D2379C5B0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9867" y="1662925"/>
            <a:ext cx="1221959" cy="1409071"/>
          </a:xfrm>
          <a:prstGeom prst="rect">
            <a:avLst/>
          </a:prstGeom>
        </p:spPr>
      </p:pic>
      <p:pic>
        <p:nvPicPr>
          <p:cNvPr id="56" name="Picture 55" descr="A sandwich on a scale&#10;&#10;Description automatically generated">
            <a:extLst>
              <a:ext uri="{FF2B5EF4-FFF2-40B4-BE49-F238E27FC236}">
                <a16:creationId xmlns:a16="http://schemas.microsoft.com/office/drawing/2014/main" id="{69B62DDB-D85F-8B47-FB1D-C71CCB4FFA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212">
            <a:off x="9825910" y="1614834"/>
            <a:ext cx="1364749" cy="165304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FAD2361-F54E-85AE-2148-36AF1FBAA215}"/>
              </a:ext>
            </a:extLst>
          </p:cNvPr>
          <p:cNvSpPr/>
          <p:nvPr/>
        </p:nvSpPr>
        <p:spPr>
          <a:xfrm>
            <a:off x="9230249" y="1663097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4EAE30-F12A-2C3F-8016-73F751D1037A}"/>
              </a:ext>
            </a:extLst>
          </p:cNvPr>
          <p:cNvSpPr txBox="1"/>
          <p:nvPr/>
        </p:nvSpPr>
        <p:spPr>
          <a:xfrm>
            <a:off x="9223441" y="1725019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APS20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A87EC0-1BB2-FADE-430F-1C71F5003B6A}"/>
              </a:ext>
            </a:extLst>
          </p:cNvPr>
          <p:cNvSpPr/>
          <p:nvPr/>
        </p:nvSpPr>
        <p:spPr>
          <a:xfrm>
            <a:off x="9543737" y="3225519"/>
            <a:ext cx="1764196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Adjustable Digital Filtering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NTEP Legal for Trade 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Tower Display and Remote Display Mounting Options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3E61F5-3BE5-E727-EC85-13F2EA5C560A}"/>
              </a:ext>
            </a:extLst>
          </p:cNvPr>
          <p:cNvGrpSpPr/>
          <p:nvPr/>
        </p:nvGrpSpPr>
        <p:grpSpPr>
          <a:xfrm>
            <a:off x="2900375" y="4055333"/>
            <a:ext cx="3007818" cy="2689037"/>
            <a:chOff x="197780" y="1223553"/>
            <a:chExt cx="3007818" cy="268903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28D3990-98E0-92FF-2D80-18E7684E516A}"/>
                </a:ext>
              </a:extLst>
            </p:cNvPr>
            <p:cNvSpPr/>
            <p:nvPr/>
          </p:nvSpPr>
          <p:spPr>
            <a:xfrm>
              <a:off x="227271" y="1653995"/>
              <a:ext cx="313488" cy="225859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D575B08-CAC6-E5B0-6828-A0C2F995DD7A}"/>
                </a:ext>
              </a:extLst>
            </p:cNvPr>
            <p:cNvSpPr txBox="1"/>
            <p:nvPr/>
          </p:nvSpPr>
          <p:spPr>
            <a:xfrm>
              <a:off x="197780" y="1661133"/>
              <a:ext cx="353943" cy="20080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GH3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C77EB9-BF32-75E3-F898-DD1A152C3E3A}"/>
                </a:ext>
              </a:extLst>
            </p:cNvPr>
            <p:cNvSpPr/>
            <p:nvPr/>
          </p:nvSpPr>
          <p:spPr>
            <a:xfrm rot="5400000">
              <a:off x="1278232" y="177654"/>
              <a:ext cx="313488" cy="24154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A12B244-4E8F-05E9-2E2A-66FA9421DD33}"/>
                </a:ext>
              </a:extLst>
            </p:cNvPr>
            <p:cNvSpPr txBox="1"/>
            <p:nvPr/>
          </p:nvSpPr>
          <p:spPr>
            <a:xfrm rot="5400000">
              <a:off x="1261850" y="188972"/>
              <a:ext cx="346249" cy="24154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05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AA8C65-B211-41DF-707F-52837ECC8888}"/>
                </a:ext>
              </a:extLst>
            </p:cNvPr>
            <p:cNvSpPr/>
            <p:nvPr/>
          </p:nvSpPr>
          <p:spPr>
            <a:xfrm>
              <a:off x="592178" y="3097163"/>
              <a:ext cx="2613420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67" name="Picture 66" descr="A white rectangular object with a window&#10;&#10;Description automatically generated">
              <a:extLst>
                <a:ext uri="{FF2B5EF4-FFF2-40B4-BE49-F238E27FC236}">
                  <a16:creationId xmlns:a16="http://schemas.microsoft.com/office/drawing/2014/main" id="{7F027552-856F-707E-F6F1-6EA829EB1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79" y="1555917"/>
              <a:ext cx="2294187" cy="1720640"/>
            </a:xfrm>
            <a:prstGeom prst="rect">
              <a:avLst/>
            </a:prstGeom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9CDC3EB-BFFF-5CA8-DE0D-D33C679A429A}"/>
              </a:ext>
            </a:extLst>
          </p:cNvPr>
          <p:cNvSpPr/>
          <p:nvPr/>
        </p:nvSpPr>
        <p:spPr>
          <a:xfrm rot="5400000">
            <a:off x="6677078" y="2906792"/>
            <a:ext cx="313491" cy="263963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893016-7704-CF14-44BE-4EB0F8A7E018}"/>
              </a:ext>
            </a:extLst>
          </p:cNvPr>
          <p:cNvSpPr txBox="1"/>
          <p:nvPr/>
        </p:nvSpPr>
        <p:spPr>
          <a:xfrm rot="5400000">
            <a:off x="6666011" y="2925456"/>
            <a:ext cx="353943" cy="26213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0EF2C7-1E28-6894-CE3D-B57B4E4DAEC1}"/>
              </a:ext>
            </a:extLst>
          </p:cNvPr>
          <p:cNvSpPr/>
          <p:nvPr/>
        </p:nvSpPr>
        <p:spPr>
          <a:xfrm>
            <a:off x="5532327" y="4534918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6D0B40-13C7-672C-EBDB-9000F6AE52C9}"/>
              </a:ext>
            </a:extLst>
          </p:cNvPr>
          <p:cNvSpPr txBox="1"/>
          <p:nvPr/>
        </p:nvSpPr>
        <p:spPr>
          <a:xfrm>
            <a:off x="5514007" y="4863088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2BE7E2A-8C9A-7D79-27CA-59E7EB359C68}"/>
              </a:ext>
            </a:extLst>
          </p:cNvPr>
          <p:cNvSpPr/>
          <p:nvPr/>
        </p:nvSpPr>
        <p:spPr>
          <a:xfrm>
            <a:off x="5854675" y="5781003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73" name="Picture 72" descr="A white box with a black base&#10;&#10;Description automatically generated">
            <a:extLst>
              <a:ext uri="{FF2B5EF4-FFF2-40B4-BE49-F238E27FC236}">
                <a16:creationId xmlns:a16="http://schemas.microsoft.com/office/drawing/2014/main" id="{9FC1270D-43E5-16AD-40C9-E98C2D37DEA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72" y="4473235"/>
            <a:ext cx="1190830" cy="1394466"/>
          </a:xfrm>
          <a:prstGeom prst="rect">
            <a:avLst/>
          </a:prstGeom>
        </p:spPr>
      </p:pic>
      <p:sp>
        <p:nvSpPr>
          <p:cNvPr id="3" name="Action Button: Go to Beginning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A69097E-D847-A609-1227-0060F8EB5B31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E3F233-B55C-F3D7-8FC9-AB70108E0A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069" y="-91511"/>
            <a:ext cx="10471446" cy="6699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807044" y="249916"/>
            <a:ext cx="3384955" cy="811976"/>
          </a:xfrm>
          <a:prstGeom prst="rect">
            <a:avLst/>
          </a:prstGeom>
        </p:spPr>
      </p:pic>
      <p:sp>
        <p:nvSpPr>
          <p:cNvPr id="4115" name="TextBox 4114"/>
          <p:cNvSpPr txBox="1"/>
          <p:nvPr/>
        </p:nvSpPr>
        <p:spPr>
          <a:xfrm>
            <a:off x="9213673" y="271183"/>
            <a:ext cx="161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</a:t>
            </a:r>
          </a:p>
        </p:txBody>
      </p:sp>
      <p:sp>
        <p:nvSpPr>
          <p:cNvPr id="29" name="Flowchart: Connector 28">
            <a:hlinkClick r:id="rId4" action="ppaction://hlinksldjump" highlightClick="1"/>
          </p:cNvPr>
          <p:cNvSpPr/>
          <p:nvPr/>
        </p:nvSpPr>
        <p:spPr>
          <a:xfrm>
            <a:off x="9259562" y="3799776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Connector 29">
            <a:hlinkClick r:id="rId5" action="ppaction://hlinksldjump" highlightClick="1"/>
          </p:cNvPr>
          <p:cNvSpPr/>
          <p:nvPr/>
        </p:nvSpPr>
        <p:spPr>
          <a:xfrm>
            <a:off x="9167836" y="4686440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Connector 30">
            <a:hlinkClick r:id="rId6" action="ppaction://hlinksldjump" highlightClick="1"/>
          </p:cNvPr>
          <p:cNvSpPr/>
          <p:nvPr/>
        </p:nvSpPr>
        <p:spPr>
          <a:xfrm>
            <a:off x="6730704" y="4513387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lowchart: Connector 31">
            <a:hlinkClick r:id="rId7" action="ppaction://hlinksldjump"/>
          </p:cNvPr>
          <p:cNvSpPr/>
          <p:nvPr/>
        </p:nvSpPr>
        <p:spPr>
          <a:xfrm>
            <a:off x="6688237" y="2901339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lowchart: Connector 32">
            <a:hlinkClick r:id="rId8" action="ppaction://hlinksldjump" highlightClick="1"/>
          </p:cNvPr>
          <p:cNvSpPr/>
          <p:nvPr/>
        </p:nvSpPr>
        <p:spPr>
          <a:xfrm>
            <a:off x="5600855" y="5933629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Connector 33">
            <a:hlinkClick r:id="rId9" action="ppaction://hlinksldjump" highlightClick="1"/>
          </p:cNvPr>
          <p:cNvSpPr/>
          <p:nvPr/>
        </p:nvSpPr>
        <p:spPr>
          <a:xfrm>
            <a:off x="3953373" y="5891811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lowchart: Connector 34">
            <a:hlinkClick r:id="rId10" action="ppaction://hlinksldjump" highlightClick="1"/>
          </p:cNvPr>
          <p:cNvSpPr/>
          <p:nvPr/>
        </p:nvSpPr>
        <p:spPr>
          <a:xfrm>
            <a:off x="2928808" y="5886570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Connector 35">
            <a:hlinkClick r:id="rId11" action="ppaction://hlinksldjump" highlightClick="1"/>
          </p:cNvPr>
          <p:cNvSpPr/>
          <p:nvPr/>
        </p:nvSpPr>
        <p:spPr>
          <a:xfrm>
            <a:off x="1732477" y="5429965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Connector 36">
            <a:hlinkClick r:id="rId12" action="ppaction://hlinksldjump"/>
          </p:cNvPr>
          <p:cNvSpPr/>
          <p:nvPr/>
        </p:nvSpPr>
        <p:spPr>
          <a:xfrm>
            <a:off x="4395462" y="4388952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lowchart: Connector 37">
            <a:hlinkClick r:id="rId13" action="ppaction://hlinksldjump" highlightClick="1"/>
          </p:cNvPr>
          <p:cNvSpPr/>
          <p:nvPr/>
        </p:nvSpPr>
        <p:spPr>
          <a:xfrm>
            <a:off x="2384075" y="4454280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lowchart: Connector 38">
            <a:hlinkClick r:id="rId14" action="ppaction://hlinksldjump" highlightClick="1"/>
          </p:cNvPr>
          <p:cNvSpPr/>
          <p:nvPr/>
        </p:nvSpPr>
        <p:spPr>
          <a:xfrm>
            <a:off x="2384075" y="3600079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lowchart: Connector 39">
            <a:hlinkClick r:id="rId15" action="ppaction://hlinksldjump" highlightClick="1"/>
          </p:cNvPr>
          <p:cNvSpPr/>
          <p:nvPr/>
        </p:nvSpPr>
        <p:spPr>
          <a:xfrm>
            <a:off x="1647060" y="2474180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Connector 41">
            <a:hlinkClick r:id="rId16" action="ppaction://hlinksldjump" highlightClick="1"/>
          </p:cNvPr>
          <p:cNvSpPr/>
          <p:nvPr/>
        </p:nvSpPr>
        <p:spPr>
          <a:xfrm>
            <a:off x="4035579" y="1040624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Connector 21">
            <a:hlinkClick r:id="rId1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2856390" y="1070180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Connector 23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14156FD0-F65E-4F55-9A21-4674F3E29DBC}"/>
              </a:ext>
            </a:extLst>
          </p:cNvPr>
          <p:cNvSpPr/>
          <p:nvPr/>
        </p:nvSpPr>
        <p:spPr>
          <a:xfrm>
            <a:off x="2550202" y="2439195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onnector 4">
            <a:hlinkClick r:id="rId19" action="ppaction://hlinksldjump"/>
            <a:extLst>
              <a:ext uri="{FF2B5EF4-FFF2-40B4-BE49-F238E27FC236}">
                <a16:creationId xmlns:a16="http://schemas.microsoft.com/office/drawing/2014/main" id="{F62AB4A4-3E7A-8CED-EECF-D9369B00B7F2}"/>
              </a:ext>
            </a:extLst>
          </p:cNvPr>
          <p:cNvSpPr/>
          <p:nvPr/>
        </p:nvSpPr>
        <p:spPr>
          <a:xfrm>
            <a:off x="1723328" y="6192161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hlinkClick r:id="rId20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893A0604-85B8-3BFC-D392-E35202E05470}"/>
              </a:ext>
            </a:extLst>
          </p:cNvPr>
          <p:cNvSpPr/>
          <p:nvPr/>
        </p:nvSpPr>
        <p:spPr>
          <a:xfrm>
            <a:off x="4301138" y="3047261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32B1B-8A0A-A121-6F39-3D7FED92168A}"/>
              </a:ext>
            </a:extLst>
          </p:cNvPr>
          <p:cNvSpPr txBox="1"/>
          <p:nvPr/>
        </p:nvSpPr>
        <p:spPr>
          <a:xfrm>
            <a:off x="2517053" y="775319"/>
            <a:ext cx="1042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OUTPATIENT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E2047-8AB0-B58F-91EB-2CFE8D127848}"/>
              </a:ext>
            </a:extLst>
          </p:cNvPr>
          <p:cNvSpPr txBox="1"/>
          <p:nvPr/>
        </p:nvSpPr>
        <p:spPr>
          <a:xfrm>
            <a:off x="3705045" y="775319"/>
            <a:ext cx="1042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MORGUE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9FF71-6F4A-C955-649B-E391428E13CB}"/>
              </a:ext>
            </a:extLst>
          </p:cNvPr>
          <p:cNvSpPr txBox="1"/>
          <p:nvPr/>
        </p:nvSpPr>
        <p:spPr>
          <a:xfrm>
            <a:off x="1316526" y="2196684"/>
            <a:ext cx="1042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BURN 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C0A00-FF13-4970-CC7C-CF92214484D4}"/>
              </a:ext>
            </a:extLst>
          </p:cNvPr>
          <p:cNvSpPr txBox="1"/>
          <p:nvPr/>
        </p:nvSpPr>
        <p:spPr>
          <a:xfrm>
            <a:off x="2219668" y="2147545"/>
            <a:ext cx="10428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0C628-B173-3550-B264-B902E73B6511}"/>
              </a:ext>
            </a:extLst>
          </p:cNvPr>
          <p:cNvSpPr txBox="1"/>
          <p:nvPr/>
        </p:nvSpPr>
        <p:spPr>
          <a:xfrm>
            <a:off x="3869089" y="2676711"/>
            <a:ext cx="1245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PHARMACY/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PHLEBOTOMY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7A1C2-FD25-B77E-0C6F-658EADDE8049}"/>
              </a:ext>
            </a:extLst>
          </p:cNvPr>
          <p:cNvSpPr txBox="1"/>
          <p:nvPr/>
        </p:nvSpPr>
        <p:spPr>
          <a:xfrm>
            <a:off x="6256188" y="2665049"/>
            <a:ext cx="1245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LAUNDRY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D55EC7-ECBC-2774-AD48-08301C345BE6}"/>
              </a:ext>
            </a:extLst>
          </p:cNvPr>
          <p:cNvSpPr txBox="1"/>
          <p:nvPr/>
        </p:nvSpPr>
        <p:spPr>
          <a:xfrm>
            <a:off x="8639827" y="3033028"/>
            <a:ext cx="1245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ICU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DEDEE9-0B47-D57C-E544-0D9962AF3299}"/>
              </a:ext>
            </a:extLst>
          </p:cNvPr>
          <p:cNvSpPr txBox="1"/>
          <p:nvPr/>
        </p:nvSpPr>
        <p:spPr>
          <a:xfrm>
            <a:off x="8827514" y="3528768"/>
            <a:ext cx="1245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D78E96-18BF-4FB5-C8B8-526C6F7566E9}"/>
              </a:ext>
            </a:extLst>
          </p:cNvPr>
          <p:cNvSpPr txBox="1"/>
          <p:nvPr/>
        </p:nvSpPr>
        <p:spPr>
          <a:xfrm>
            <a:off x="8735787" y="4413503"/>
            <a:ext cx="1245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EED01-C598-370C-E7D0-67807F5414CB}"/>
              </a:ext>
            </a:extLst>
          </p:cNvPr>
          <p:cNvSpPr txBox="1"/>
          <p:nvPr/>
        </p:nvSpPr>
        <p:spPr>
          <a:xfrm>
            <a:off x="6273017" y="4096426"/>
            <a:ext cx="1245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FOOD SERVICE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8C6411-4DDB-6601-5E08-021AEBD0C64C}"/>
              </a:ext>
            </a:extLst>
          </p:cNvPr>
          <p:cNvSpPr txBox="1"/>
          <p:nvPr/>
        </p:nvSpPr>
        <p:spPr>
          <a:xfrm>
            <a:off x="5168806" y="5629380"/>
            <a:ext cx="1245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DIALYSIS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7BEF62-FE6F-CC6F-D31F-158F10E3DF16}"/>
              </a:ext>
            </a:extLst>
          </p:cNvPr>
          <p:cNvSpPr txBox="1"/>
          <p:nvPr/>
        </p:nvSpPr>
        <p:spPr>
          <a:xfrm>
            <a:off x="3437800" y="5341957"/>
            <a:ext cx="14128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NUTRITION/</a:t>
            </a:r>
          </a:p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ENDOCRINOLOGY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C65014-9F9A-32B3-1077-892C4E667328}"/>
              </a:ext>
            </a:extLst>
          </p:cNvPr>
          <p:cNvSpPr txBox="1"/>
          <p:nvPr/>
        </p:nvSpPr>
        <p:spPr>
          <a:xfrm>
            <a:off x="2413235" y="5623875"/>
            <a:ext cx="1412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BARIATRIC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EB0AC8-3AB4-D46F-B225-E59ACA060EB9}"/>
              </a:ext>
            </a:extLst>
          </p:cNvPr>
          <p:cNvSpPr txBox="1"/>
          <p:nvPr/>
        </p:nvSpPr>
        <p:spPr>
          <a:xfrm>
            <a:off x="1194511" y="5968518"/>
            <a:ext cx="1412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30564E-3AF9-4729-FDE9-35A5E4AFA64A}"/>
              </a:ext>
            </a:extLst>
          </p:cNvPr>
          <p:cNvSpPr txBox="1"/>
          <p:nvPr/>
        </p:nvSpPr>
        <p:spPr>
          <a:xfrm>
            <a:off x="1216904" y="5178513"/>
            <a:ext cx="1412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MATERNITY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14F00F-CB44-1844-4B63-53635B4AC034}"/>
              </a:ext>
            </a:extLst>
          </p:cNvPr>
          <p:cNvSpPr txBox="1"/>
          <p:nvPr/>
        </p:nvSpPr>
        <p:spPr>
          <a:xfrm>
            <a:off x="1868502" y="4244902"/>
            <a:ext cx="1412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NEONATAL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8C2B52-A484-313F-8A53-D2D4B5044F8E}"/>
              </a:ext>
            </a:extLst>
          </p:cNvPr>
          <p:cNvSpPr txBox="1"/>
          <p:nvPr/>
        </p:nvSpPr>
        <p:spPr>
          <a:xfrm>
            <a:off x="3869089" y="4155877"/>
            <a:ext cx="1412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LONG TERM CARE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26DA82-2754-D051-1F74-05537A4E3579}"/>
              </a:ext>
            </a:extLst>
          </p:cNvPr>
          <p:cNvSpPr txBox="1"/>
          <p:nvPr/>
        </p:nvSpPr>
        <p:spPr>
          <a:xfrm>
            <a:off x="1868502" y="3296392"/>
            <a:ext cx="14128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CRITICAL CARE</a:t>
            </a:r>
          </a:p>
        </p:txBody>
      </p:sp>
      <p:sp>
        <p:nvSpPr>
          <p:cNvPr id="9" name="Flowchart: Connector 8">
            <a:hlinkClick r:id="rId14" action="ppaction://hlinksldjump" highlightClick="1"/>
          </p:cNvPr>
          <p:cNvSpPr/>
          <p:nvPr/>
        </p:nvSpPr>
        <p:spPr>
          <a:xfrm>
            <a:off x="9469200" y="2969117"/>
            <a:ext cx="381739" cy="381739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6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31" y="391545"/>
            <a:ext cx="5458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</a:rPr>
              <a:t>LAUDRY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LAUNDRY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77264" y="1704990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6064" y="1779318"/>
            <a:ext cx="353943" cy="20238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EH-544-185</a:t>
            </a:r>
          </a:p>
        </p:txBody>
      </p:sp>
      <p:sp>
        <p:nvSpPr>
          <p:cNvPr id="19" name="Rectangle 18"/>
          <p:cNvSpPr/>
          <p:nvPr/>
        </p:nvSpPr>
        <p:spPr>
          <a:xfrm rot="5400000">
            <a:off x="3245559" y="-1782473"/>
            <a:ext cx="313488" cy="643514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8607" y="3246193"/>
            <a:ext cx="2360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5000 </a:t>
            </a:r>
            <a:r>
              <a:rPr lang="en-US" sz="700" dirty="0" err="1">
                <a:latin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</a:rPr>
              <a:t> x 1 </a:t>
            </a:r>
            <a:r>
              <a:rPr lang="en-US" sz="700" dirty="0" err="1">
                <a:latin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</a:rPr>
              <a:t>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NTEP Legal for Trade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Rubber Load Cell Footings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x 4 ft Checkered Steel Deck Platform</a:t>
            </a:r>
          </a:p>
        </p:txBody>
      </p:sp>
      <p:pic>
        <p:nvPicPr>
          <p:cNvPr id="21" name="Picture 20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28" y="1970548"/>
            <a:ext cx="2071945" cy="110311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757621" y="1716465"/>
            <a:ext cx="313488" cy="224057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42633" y="1762946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8852F-185B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80626" y="3307263"/>
            <a:ext cx="2247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RS232 Serial Port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19 X 28-in/ 48 x 71 cm Platform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5-in/12 cm-Diameter Wheels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NTEP Legal for Trade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3225330" y="-1779779"/>
            <a:ext cx="353943" cy="643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FLOOR SCALES</a:t>
            </a:r>
          </a:p>
        </p:txBody>
      </p:sp>
      <p:sp>
        <p:nvSpPr>
          <p:cNvPr id="27" name="Action Button: Get Information 26">
            <a:hlinkClick r:id="rId6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id="{3983A6A4-10E7-448E-836F-D27EBFEC6E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36" y="1585387"/>
            <a:ext cx="1237045" cy="17714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94E7EA-F567-B80E-C127-FD4D39FD0CBE}"/>
              </a:ext>
            </a:extLst>
          </p:cNvPr>
          <p:cNvSpPr/>
          <p:nvPr/>
        </p:nvSpPr>
        <p:spPr>
          <a:xfrm>
            <a:off x="4818407" y="1704990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7C6CD-F426-3DE6-BF47-236B0A13A1A4}"/>
              </a:ext>
            </a:extLst>
          </p:cNvPr>
          <p:cNvSpPr txBox="1"/>
          <p:nvPr/>
        </p:nvSpPr>
        <p:spPr>
          <a:xfrm>
            <a:off x="4797207" y="1779318"/>
            <a:ext cx="353943" cy="20238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RW-1000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B1E79-7D26-C321-3743-CC471095FD1E}"/>
              </a:ext>
            </a:extLst>
          </p:cNvPr>
          <p:cNvSpPr/>
          <p:nvPr/>
        </p:nvSpPr>
        <p:spPr>
          <a:xfrm>
            <a:off x="5109750" y="3288923"/>
            <a:ext cx="2360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Economically Priced – High Value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Checkered Deck for Rugged Traction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Robotically-Welded for Accuracy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1,000 </a:t>
            </a:r>
            <a:r>
              <a:rPr lang="en-US" sz="700" dirty="0" err="1">
                <a:latin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</a:rPr>
              <a:t> x 0.5 </a:t>
            </a:r>
            <a:r>
              <a:rPr lang="en-US" sz="700" dirty="0" err="1">
                <a:latin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</a:rPr>
              <a:t> Capacity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9AE0E6-6E2F-56EF-5E48-F411E6A1D6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3618" y="2272442"/>
            <a:ext cx="2047688" cy="89118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511214F-7B90-6D50-4D47-F7DE7234CC53}"/>
              </a:ext>
            </a:extLst>
          </p:cNvPr>
          <p:cNvSpPr/>
          <p:nvPr/>
        </p:nvSpPr>
        <p:spPr>
          <a:xfrm rot="5400000">
            <a:off x="8605703" y="170976"/>
            <a:ext cx="325139" cy="253989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2E26F1-5840-4659-4D34-F4400B9C976E}"/>
              </a:ext>
            </a:extLst>
          </p:cNvPr>
          <p:cNvGrpSpPr/>
          <p:nvPr/>
        </p:nvGrpSpPr>
        <p:grpSpPr>
          <a:xfrm>
            <a:off x="7501832" y="1706497"/>
            <a:ext cx="353943" cy="2245822"/>
            <a:chOff x="8185033" y="2039569"/>
            <a:chExt cx="353943" cy="214280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C7DAA12-F619-E637-54D7-6B8CE4EFC018}"/>
                </a:ext>
              </a:extLst>
            </p:cNvPr>
            <p:cNvSpPr/>
            <p:nvPr/>
          </p:nvSpPr>
          <p:spPr>
            <a:xfrm>
              <a:off x="8203589" y="2039569"/>
              <a:ext cx="313488" cy="214280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C37DC9-32EE-73F4-A3F5-FE46D97BBE78}"/>
                </a:ext>
              </a:extLst>
            </p:cNvPr>
            <p:cNvSpPr txBox="1"/>
            <p:nvPr/>
          </p:nvSpPr>
          <p:spPr>
            <a:xfrm>
              <a:off x="8185033" y="2044574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C-100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0D135123-53A1-417D-622B-1859C883835B}"/>
              </a:ext>
            </a:extLst>
          </p:cNvPr>
          <p:cNvSpPr/>
          <p:nvPr/>
        </p:nvSpPr>
        <p:spPr>
          <a:xfrm>
            <a:off x="7852432" y="3233596"/>
            <a:ext cx="218578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Piece Counts with Known and Unknown Weight Samples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Preset Weight and Quantity Limits with Alerts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Second Scale Input Port (remote scale only)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Weight Accumulator Mode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395EA2-66FD-F3C1-90E4-E59594F7564B}"/>
              </a:ext>
            </a:extLst>
          </p:cNvPr>
          <p:cNvSpPr txBox="1"/>
          <p:nvPr/>
        </p:nvSpPr>
        <p:spPr>
          <a:xfrm rot="5400000">
            <a:off x="8614343" y="191966"/>
            <a:ext cx="353943" cy="24938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COUNTING SCALES</a:t>
            </a:r>
          </a:p>
        </p:txBody>
      </p:sp>
      <p:pic>
        <p:nvPicPr>
          <p:cNvPr id="44" name="Picture 43" descr="A bowl of black objects on a scale&#10;&#10;Description automatically generated">
            <a:extLst>
              <a:ext uri="{FF2B5EF4-FFF2-40B4-BE49-F238E27FC236}">
                <a16:creationId xmlns:a16="http://schemas.microsoft.com/office/drawing/2014/main" id="{A13D55B5-7222-8631-9598-DC762A5637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20" y="1798247"/>
            <a:ext cx="1802269" cy="150692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B5C05D8-58E3-7A63-E939-D20E176DB089}"/>
              </a:ext>
            </a:extLst>
          </p:cNvPr>
          <p:cNvGrpSpPr/>
          <p:nvPr/>
        </p:nvGrpSpPr>
        <p:grpSpPr>
          <a:xfrm>
            <a:off x="145126" y="4065687"/>
            <a:ext cx="3007818" cy="2689037"/>
            <a:chOff x="197780" y="1223553"/>
            <a:chExt cx="3007818" cy="268903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6959738-6BF0-9E19-6165-B834343B0DD0}"/>
                </a:ext>
              </a:extLst>
            </p:cNvPr>
            <p:cNvSpPr/>
            <p:nvPr/>
          </p:nvSpPr>
          <p:spPr>
            <a:xfrm>
              <a:off x="227271" y="1653995"/>
              <a:ext cx="313488" cy="225859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FBE81B-741E-104F-1E20-87FF868FCBC3}"/>
                </a:ext>
              </a:extLst>
            </p:cNvPr>
            <p:cNvSpPr txBox="1"/>
            <p:nvPr/>
          </p:nvSpPr>
          <p:spPr>
            <a:xfrm>
              <a:off x="197780" y="1661133"/>
              <a:ext cx="353943" cy="20080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GH3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F79B54-9157-A60F-A254-21CA8209047B}"/>
                </a:ext>
              </a:extLst>
            </p:cNvPr>
            <p:cNvSpPr/>
            <p:nvPr/>
          </p:nvSpPr>
          <p:spPr>
            <a:xfrm rot="5400000">
              <a:off x="1278232" y="177654"/>
              <a:ext cx="313488" cy="241540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EF3716-0CCF-E935-2680-19903A77D63B}"/>
                </a:ext>
              </a:extLst>
            </p:cNvPr>
            <p:cNvSpPr txBox="1"/>
            <p:nvPr/>
          </p:nvSpPr>
          <p:spPr>
            <a:xfrm rot="5400000">
              <a:off x="1261850" y="188972"/>
              <a:ext cx="346249" cy="24154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05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1E344BE-2C15-69BD-46CE-077EE69A0C00}"/>
                </a:ext>
              </a:extLst>
            </p:cNvPr>
            <p:cNvSpPr/>
            <p:nvPr/>
          </p:nvSpPr>
          <p:spPr>
            <a:xfrm>
              <a:off x="592178" y="3097163"/>
              <a:ext cx="2613420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51" name="Picture 50" descr="A white rectangular object with a window&#10;&#10;Description automatically generated">
              <a:extLst>
                <a:ext uri="{FF2B5EF4-FFF2-40B4-BE49-F238E27FC236}">
                  <a16:creationId xmlns:a16="http://schemas.microsoft.com/office/drawing/2014/main" id="{4F8965C8-BCAC-2B27-5217-AEFF28974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79" y="1555917"/>
              <a:ext cx="2294187" cy="1720640"/>
            </a:xfrm>
            <a:prstGeom prst="rect">
              <a:avLst/>
            </a:prstGeom>
          </p:spPr>
        </p:pic>
      </p:grpSp>
      <p:sp>
        <p:nvSpPr>
          <p:cNvPr id="6" name="Action Button: Go to Beginning 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5A94B08-8044-EEC0-C4BB-050634B21114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2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31" y="391545"/>
            <a:ext cx="5458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Tahoma" panose="020B0604030504040204" pitchFamily="34" charset="0"/>
              </a:rPr>
              <a:t>LAUDRY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</a:rPr>
              <a:t>PEDIATRICS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r="107"/>
          <a:stretch/>
        </p:blipFill>
        <p:spPr>
          <a:xfrm>
            <a:off x="198113" y="139194"/>
            <a:ext cx="1405867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Action Button: Get Information 26">
            <a:hlinkClick r:id="rId5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0" name="Action Button: Go to Beginning 29">
            <a:hlinkClick r:id="rId5" action="ppaction://hlinksldjump" highlightClick="1"/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446482-3A61-4B64-2644-258254D39DCA}"/>
              </a:ext>
            </a:extLst>
          </p:cNvPr>
          <p:cNvGrpSpPr/>
          <p:nvPr/>
        </p:nvGrpSpPr>
        <p:grpSpPr>
          <a:xfrm>
            <a:off x="131953" y="1668452"/>
            <a:ext cx="353943" cy="2252052"/>
            <a:chOff x="212427" y="1818749"/>
            <a:chExt cx="353943" cy="22520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691C41-F230-1720-4A40-E7DF16E03041}"/>
                </a:ext>
              </a:extLst>
            </p:cNvPr>
            <p:cNvSpPr/>
            <p:nvPr/>
          </p:nvSpPr>
          <p:spPr>
            <a:xfrm>
              <a:off x="241918" y="1818749"/>
              <a:ext cx="313488" cy="225205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hlinkClick r:id="" action="ppaction://noaction"/>
              <a:extLst>
                <a:ext uri="{FF2B5EF4-FFF2-40B4-BE49-F238E27FC236}">
                  <a16:creationId xmlns:a16="http://schemas.microsoft.com/office/drawing/2014/main" id="{631EF475-CABB-551D-8617-B9EA1AF6E778}"/>
                </a:ext>
              </a:extLst>
            </p:cNvPr>
            <p:cNvSpPr txBox="1"/>
            <p:nvPr/>
          </p:nvSpPr>
          <p:spPr>
            <a:xfrm>
              <a:off x="212427" y="1936187"/>
              <a:ext cx="353943" cy="18358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6745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56FF2B-FCD7-759A-1BB5-6877AE219D00}"/>
              </a:ext>
            </a:extLst>
          </p:cNvPr>
          <p:cNvSpPr/>
          <p:nvPr/>
        </p:nvSpPr>
        <p:spPr>
          <a:xfrm rot="5400000">
            <a:off x="5921209" y="-4480781"/>
            <a:ext cx="313488" cy="1178644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E48D4-D210-18AB-F59E-AE0B4F3B6BFC}"/>
              </a:ext>
            </a:extLst>
          </p:cNvPr>
          <p:cNvSpPr/>
          <p:nvPr/>
        </p:nvSpPr>
        <p:spPr>
          <a:xfrm>
            <a:off x="513252" y="3014731"/>
            <a:ext cx="1687249" cy="88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30 lb/15kg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AC Power Cord Included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Integral Measuring Tape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Roomy Weighing Tray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Serial Output for Printers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892E7-93E3-2B65-2BD2-4E91C4E182A0}"/>
              </a:ext>
            </a:extLst>
          </p:cNvPr>
          <p:cNvSpPr/>
          <p:nvPr/>
        </p:nvSpPr>
        <p:spPr>
          <a:xfrm>
            <a:off x="2621008" y="2967409"/>
            <a:ext cx="2520864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44 lb /20 kg Capacity and 0.01 lb /5 g Divisions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Portable and Lightweight for Mobile Medical Use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Easy to Operate with Large Readouts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Integral Analog Measuring Tape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Optional Digital Length Measuring Available</a:t>
            </a:r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76D57294-A15D-9FA8-CA96-1AC3DD15B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835" y="2037390"/>
            <a:ext cx="1338019" cy="81767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978C59E-2267-F914-777B-D72153950971}"/>
              </a:ext>
            </a:extLst>
          </p:cNvPr>
          <p:cNvGrpSpPr/>
          <p:nvPr/>
        </p:nvGrpSpPr>
        <p:grpSpPr>
          <a:xfrm>
            <a:off x="2301003" y="1677232"/>
            <a:ext cx="353943" cy="2240577"/>
            <a:chOff x="221259" y="4359221"/>
            <a:chExt cx="353943" cy="22405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49F486-17A2-5E81-2141-7FFA6DE9621E}"/>
                </a:ext>
              </a:extLst>
            </p:cNvPr>
            <p:cNvSpPr/>
            <p:nvPr/>
          </p:nvSpPr>
          <p:spPr>
            <a:xfrm>
              <a:off x="255834" y="4359221"/>
              <a:ext cx="313488" cy="22405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F45D9E-CE82-3AD9-26DC-2AEA847E9848}"/>
                </a:ext>
              </a:extLst>
            </p:cNvPr>
            <p:cNvSpPr txBox="1"/>
            <p:nvPr/>
          </p:nvSpPr>
          <p:spPr>
            <a:xfrm>
              <a:off x="221259" y="4439025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MB130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BD41B9E-390A-0F8F-F13E-69D7E653788C}"/>
              </a:ext>
            </a:extLst>
          </p:cNvPr>
          <p:cNvSpPr txBox="1"/>
          <p:nvPr/>
        </p:nvSpPr>
        <p:spPr>
          <a:xfrm rot="5400000">
            <a:off x="5970603" y="-4408465"/>
            <a:ext cx="353943" cy="116472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SCALES</a:t>
            </a:r>
          </a:p>
        </p:txBody>
      </p:sp>
      <p:pic>
        <p:nvPicPr>
          <p:cNvPr id="41" name="Picture 40">
            <a:hlinkClick r:id="" action="ppaction://noaction"/>
            <a:extLst>
              <a:ext uri="{FF2B5EF4-FFF2-40B4-BE49-F238E27FC236}">
                <a16:creationId xmlns:a16="http://schemas.microsoft.com/office/drawing/2014/main" id="{DC1B1084-3C2C-97D0-E3F6-C503E722851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90074" y="1987302"/>
            <a:ext cx="1546458" cy="88148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15CCA12-384C-1BE9-149B-8A45AB47790A}"/>
              </a:ext>
            </a:extLst>
          </p:cNvPr>
          <p:cNvSpPr/>
          <p:nvPr/>
        </p:nvSpPr>
        <p:spPr>
          <a:xfrm>
            <a:off x="5128677" y="3047349"/>
            <a:ext cx="1912884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Collapsible Tray for Storage/Transport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Standing Toddler or Baby Weighing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1-in-high LCD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Storage or Previous Weight</a:t>
            </a:r>
          </a:p>
        </p:txBody>
      </p:sp>
      <p:pic>
        <p:nvPicPr>
          <p:cNvPr id="43" name="Picture 42">
            <a:hlinkClick r:id="" action="ppaction://noaction"/>
            <a:extLst>
              <a:ext uri="{FF2B5EF4-FFF2-40B4-BE49-F238E27FC236}">
                <a16:creationId xmlns:a16="http://schemas.microsoft.com/office/drawing/2014/main" id="{B24AB462-5D38-CE32-D0F7-CAE66865BB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636" y="1997966"/>
            <a:ext cx="1733555" cy="94892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781DD7B-89B3-3C21-44BA-13A3FDE34211}"/>
              </a:ext>
            </a:extLst>
          </p:cNvPr>
          <p:cNvGrpSpPr/>
          <p:nvPr/>
        </p:nvGrpSpPr>
        <p:grpSpPr>
          <a:xfrm>
            <a:off x="4817241" y="1677232"/>
            <a:ext cx="353943" cy="2240577"/>
            <a:chOff x="221259" y="4359221"/>
            <a:chExt cx="353943" cy="224057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582459-0493-E602-CE7C-50B40223D46D}"/>
                </a:ext>
              </a:extLst>
            </p:cNvPr>
            <p:cNvSpPr/>
            <p:nvPr/>
          </p:nvSpPr>
          <p:spPr>
            <a:xfrm>
              <a:off x="255834" y="4359221"/>
              <a:ext cx="313488" cy="22405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F7DCF77-12F4-075C-5AF7-5D33B221CABC}"/>
                </a:ext>
              </a:extLst>
            </p:cNvPr>
            <p:cNvSpPr txBox="1"/>
            <p:nvPr/>
          </p:nvSpPr>
          <p:spPr>
            <a:xfrm>
              <a:off x="221259" y="4439025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8440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70CE25E-3887-E002-AF28-808BFE810DBD}"/>
              </a:ext>
            </a:extLst>
          </p:cNvPr>
          <p:cNvSpPr/>
          <p:nvPr/>
        </p:nvSpPr>
        <p:spPr>
          <a:xfrm>
            <a:off x="7271967" y="3384293"/>
            <a:ext cx="2520864" cy="55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Digital Speed and Accuracy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x 0.1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/ 59 kg x 0.05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Durable, Long-Lasting Steel Construction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B9C7C03-6E48-5D95-0D3B-3C7B18B7CC16}"/>
              </a:ext>
            </a:extLst>
          </p:cNvPr>
          <p:cNvGrpSpPr/>
          <p:nvPr/>
        </p:nvGrpSpPr>
        <p:grpSpPr>
          <a:xfrm>
            <a:off x="6923904" y="1677232"/>
            <a:ext cx="353943" cy="2240577"/>
            <a:chOff x="221259" y="4359221"/>
            <a:chExt cx="353943" cy="224057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5D20F33-96C3-7846-4095-73A2FAAD3BD8}"/>
                </a:ext>
              </a:extLst>
            </p:cNvPr>
            <p:cNvSpPr/>
            <p:nvPr/>
          </p:nvSpPr>
          <p:spPr>
            <a:xfrm>
              <a:off x="255834" y="4359221"/>
              <a:ext cx="313488" cy="22405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6BC8FE8-BEAA-2DBB-C65B-B0DCB15BD25B}"/>
                </a:ext>
              </a:extLst>
            </p:cNvPr>
            <p:cNvSpPr txBox="1"/>
            <p:nvPr/>
          </p:nvSpPr>
          <p:spPr>
            <a:xfrm>
              <a:off x="221259" y="4439025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8435</a:t>
              </a:r>
            </a:p>
          </p:txBody>
        </p:sp>
      </p:grpSp>
      <p:pic>
        <p:nvPicPr>
          <p:cNvPr id="53" name="Picture 52" descr="A white electronic scale with a black screen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4FB19DE3-6E3E-9159-710A-D354D87271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34" y="1602590"/>
            <a:ext cx="1606273" cy="189308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D717E01C-C4AD-26A7-6232-DA87688007A0}"/>
              </a:ext>
            </a:extLst>
          </p:cNvPr>
          <p:cNvGrpSpPr/>
          <p:nvPr/>
        </p:nvGrpSpPr>
        <p:grpSpPr>
          <a:xfrm>
            <a:off x="9234117" y="1663898"/>
            <a:ext cx="353943" cy="2240577"/>
            <a:chOff x="221259" y="4359221"/>
            <a:chExt cx="353943" cy="224057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ACD1021-D0C7-5C7E-E603-58D6F0F31021}"/>
                </a:ext>
              </a:extLst>
            </p:cNvPr>
            <p:cNvSpPr/>
            <p:nvPr/>
          </p:nvSpPr>
          <p:spPr>
            <a:xfrm>
              <a:off x="255834" y="4359221"/>
              <a:ext cx="313488" cy="22405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A7474B-E470-A60C-8995-48D425B91052}"/>
                </a:ext>
              </a:extLst>
            </p:cNvPr>
            <p:cNvSpPr txBox="1"/>
            <p:nvPr/>
          </p:nvSpPr>
          <p:spPr>
            <a:xfrm>
              <a:off x="221259" y="4439025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8432-CH</a:t>
              </a:r>
            </a:p>
          </p:txBody>
        </p:sp>
      </p:grpSp>
      <p:pic>
        <p:nvPicPr>
          <p:cNvPr id="59" name="Picture 58" descr="A white chair with a black screen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38D3C398-32C8-4170-E4E2-F087BD9D934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31" y="1663898"/>
            <a:ext cx="1489382" cy="1868289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E65C8D66-317F-CD45-2D6D-69B6F9670624}"/>
              </a:ext>
            </a:extLst>
          </p:cNvPr>
          <p:cNvSpPr/>
          <p:nvPr/>
        </p:nvSpPr>
        <p:spPr>
          <a:xfrm>
            <a:off x="9582180" y="3370959"/>
            <a:ext cx="2520864" cy="55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/ 20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Simple-to-Use Weight Indicator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EMR/EHR Serial Connectivity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A1B9C7-3D6B-5908-E2BD-F695D842E637}"/>
              </a:ext>
            </a:extLst>
          </p:cNvPr>
          <p:cNvGrpSpPr/>
          <p:nvPr/>
        </p:nvGrpSpPr>
        <p:grpSpPr>
          <a:xfrm>
            <a:off x="154681" y="4397067"/>
            <a:ext cx="353943" cy="2252052"/>
            <a:chOff x="212427" y="1818749"/>
            <a:chExt cx="353943" cy="225205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6CAC0F0-0FC3-95C3-96E7-8126DF24DFF1}"/>
                </a:ext>
              </a:extLst>
            </p:cNvPr>
            <p:cNvSpPr/>
            <p:nvPr/>
          </p:nvSpPr>
          <p:spPr>
            <a:xfrm>
              <a:off x="241918" y="1818749"/>
              <a:ext cx="313488" cy="225205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hlinkClick r:id="" action="ppaction://noaction"/>
              <a:extLst>
                <a:ext uri="{FF2B5EF4-FFF2-40B4-BE49-F238E27FC236}">
                  <a16:creationId xmlns:a16="http://schemas.microsoft.com/office/drawing/2014/main" id="{01B0F56C-6D39-D6E8-DE0E-6057E7BB1D42}"/>
                </a:ext>
              </a:extLst>
            </p:cNvPr>
            <p:cNvSpPr txBox="1"/>
            <p:nvPr/>
          </p:nvSpPr>
          <p:spPr>
            <a:xfrm>
              <a:off x="212427" y="1936187"/>
              <a:ext cx="353943" cy="18358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450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6AA7F5FB-F1AB-99CD-B03D-EBD7AE48CD19}"/>
              </a:ext>
            </a:extLst>
          </p:cNvPr>
          <p:cNvSpPr/>
          <p:nvPr/>
        </p:nvSpPr>
        <p:spPr>
          <a:xfrm>
            <a:off x="535980" y="5899320"/>
            <a:ext cx="2085028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Time-tested, Reliable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Weighbeam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Accuracy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Durable Construction / Clinical Quality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Roomy Weighing Tray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Weighbeam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is Readable from Both Sides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148B4CC-12C5-DBAF-89B6-6D6C560B5545}"/>
              </a:ext>
            </a:extLst>
          </p:cNvPr>
          <p:cNvSpPr/>
          <p:nvPr/>
        </p:nvSpPr>
        <p:spPr>
          <a:xfrm rot="5400000">
            <a:off x="2539439" y="1660358"/>
            <a:ext cx="313488" cy="502290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701C14-8C49-86CD-0899-41C5E8BC38B8}"/>
              </a:ext>
            </a:extLst>
          </p:cNvPr>
          <p:cNvSpPr txBox="1"/>
          <p:nvPr/>
        </p:nvSpPr>
        <p:spPr>
          <a:xfrm rot="5400000">
            <a:off x="2588833" y="1732674"/>
            <a:ext cx="353943" cy="48836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SCALES</a:t>
            </a:r>
          </a:p>
        </p:txBody>
      </p:sp>
      <p:pic>
        <p:nvPicPr>
          <p:cNvPr id="67" name="Picture 66" descr="A white scale with black tex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C6E214ED-E5E8-BE31-2499-89920078FBA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6" y="4406818"/>
            <a:ext cx="1331028" cy="1584404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36453DB9-065E-837E-BA1D-585549FD9414}"/>
              </a:ext>
            </a:extLst>
          </p:cNvPr>
          <p:cNvGrpSpPr/>
          <p:nvPr/>
        </p:nvGrpSpPr>
        <p:grpSpPr>
          <a:xfrm>
            <a:off x="2698977" y="4397067"/>
            <a:ext cx="353943" cy="2252052"/>
            <a:chOff x="212427" y="1818749"/>
            <a:chExt cx="353943" cy="225205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66CA22E-F397-C242-1043-15DD41672AEE}"/>
                </a:ext>
              </a:extLst>
            </p:cNvPr>
            <p:cNvSpPr/>
            <p:nvPr/>
          </p:nvSpPr>
          <p:spPr>
            <a:xfrm>
              <a:off x="241918" y="1818749"/>
              <a:ext cx="313488" cy="225205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hlinkClick r:id="" action="ppaction://noaction"/>
              <a:extLst>
                <a:ext uri="{FF2B5EF4-FFF2-40B4-BE49-F238E27FC236}">
                  <a16:creationId xmlns:a16="http://schemas.microsoft.com/office/drawing/2014/main" id="{FA8AFE3E-0E7C-505D-7062-270EE90FF336}"/>
                </a:ext>
              </a:extLst>
            </p:cNvPr>
            <p:cNvSpPr txBox="1"/>
            <p:nvPr/>
          </p:nvSpPr>
          <p:spPr>
            <a:xfrm>
              <a:off x="212427" y="1936187"/>
              <a:ext cx="353943" cy="18358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HS25KGP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68BF40BE-C78A-829D-FD66-7A5954F21870}"/>
              </a:ext>
            </a:extLst>
          </p:cNvPr>
          <p:cNvSpPr/>
          <p:nvPr/>
        </p:nvSpPr>
        <p:spPr>
          <a:xfrm>
            <a:off x="3959116" y="5878658"/>
            <a:ext cx="1708932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25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No Power Required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Waterproof Vinyl Weighing Trousers</a:t>
            </a:r>
          </a:p>
        </p:txBody>
      </p:sp>
      <p:pic>
        <p:nvPicPr>
          <p:cNvPr id="74" name="Picture 73" descr="A white scale with black straps&#10;&#10;Description automatically generated">
            <a:extLst>
              <a:ext uri="{FF2B5EF4-FFF2-40B4-BE49-F238E27FC236}">
                <a16:creationId xmlns:a16="http://schemas.microsoft.com/office/drawing/2014/main" id="{6DFA2265-38F9-0CEE-430E-18FA847314F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12" y="4483545"/>
            <a:ext cx="1068141" cy="2157256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1BE3759-8BB5-5708-E4CE-E5E9092DCAA8}"/>
              </a:ext>
            </a:extLst>
          </p:cNvPr>
          <p:cNvSpPr txBox="1"/>
          <p:nvPr/>
        </p:nvSpPr>
        <p:spPr>
          <a:xfrm>
            <a:off x="5975801" y="6030769"/>
            <a:ext cx="2098544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9 Multi-colored Drawers using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Broselow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Color coding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E1108B78-A47A-4A87-DF60-B43352AC79D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2414" y="4425077"/>
            <a:ext cx="1139280" cy="1614441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CC3FDD5C-4374-D41C-D672-46C23023B60F}"/>
              </a:ext>
            </a:extLst>
          </p:cNvPr>
          <p:cNvSpPr/>
          <p:nvPr/>
        </p:nvSpPr>
        <p:spPr>
          <a:xfrm>
            <a:off x="5553481" y="4397067"/>
            <a:ext cx="313488" cy="224373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6A7835-D56F-45FD-26B2-8EA79A0A6A09}"/>
              </a:ext>
            </a:extLst>
          </p:cNvPr>
          <p:cNvSpPr txBox="1"/>
          <p:nvPr/>
        </p:nvSpPr>
        <p:spPr>
          <a:xfrm>
            <a:off x="5525645" y="4467943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ACFD02B-9E6B-92C2-DEFB-3C790629BDB9}"/>
              </a:ext>
            </a:extLst>
          </p:cNvPr>
          <p:cNvSpPr/>
          <p:nvPr/>
        </p:nvSpPr>
        <p:spPr>
          <a:xfrm rot="5400000">
            <a:off x="6657167" y="2922823"/>
            <a:ext cx="313491" cy="252086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C5F82C-E10B-1025-FB10-F4FCFFC25A29}"/>
              </a:ext>
            </a:extLst>
          </p:cNvPr>
          <p:cNvSpPr txBox="1"/>
          <p:nvPr/>
        </p:nvSpPr>
        <p:spPr>
          <a:xfrm rot="5400000">
            <a:off x="6664500" y="3048619"/>
            <a:ext cx="353943" cy="2294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</p:spTree>
    <p:extLst>
      <p:ext uri="{BB962C8B-B14F-4D97-AF65-F5344CB8AC3E}">
        <p14:creationId xmlns:p14="http://schemas.microsoft.com/office/powerpoint/2010/main" val="4733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2093" y="354001"/>
            <a:ext cx="54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ICU/CRITICAL CARE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12" y="139730"/>
            <a:ext cx="1407269" cy="93817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/>
          <p:cNvSpPr/>
          <p:nvPr/>
        </p:nvSpPr>
        <p:spPr>
          <a:xfrm rot="5400000">
            <a:off x="2877344" y="-1180558"/>
            <a:ext cx="313488" cy="556940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5400000">
            <a:off x="2862185" y="-1167239"/>
            <a:ext cx="353943" cy="55481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12" name="Action Button: Get Information 11">
            <a:hlinkClick r:id="rId5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F2ED98-BB05-4A7B-A3D1-78E3B8257E16}"/>
              </a:ext>
            </a:extLst>
          </p:cNvPr>
          <p:cNvSpPr txBox="1"/>
          <p:nvPr/>
        </p:nvSpPr>
        <p:spPr>
          <a:xfrm>
            <a:off x="3097625" y="3194148"/>
            <a:ext cx="3087811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 Lock Types Available: Electronic (RFID and Touchscreen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Pincode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), Quick Release, and Keyed 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Innovative Quick Release Unlocking Saves Valuable Seconds When a Patient Codes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Proprietary Onboard and PC Software Developed by DETECTO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7ACCB3-7F0E-44BE-B836-CF8E7870FC06}"/>
              </a:ext>
            </a:extLst>
          </p:cNvPr>
          <p:cNvSpPr/>
          <p:nvPr/>
        </p:nvSpPr>
        <p:spPr>
          <a:xfrm>
            <a:off x="2726819" y="1897219"/>
            <a:ext cx="313488" cy="213893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27A6C5-BF96-47B7-9E35-25BA45DAA639}"/>
              </a:ext>
            </a:extLst>
          </p:cNvPr>
          <p:cNvSpPr txBox="1"/>
          <p:nvPr/>
        </p:nvSpPr>
        <p:spPr>
          <a:xfrm>
            <a:off x="2696066" y="1897220"/>
            <a:ext cx="400110" cy="20239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MOBILECARE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646CC1-A4FD-4E9D-937E-76EF59D779E6}"/>
              </a:ext>
            </a:extLst>
          </p:cNvPr>
          <p:cNvSpPr/>
          <p:nvPr/>
        </p:nvSpPr>
        <p:spPr>
          <a:xfrm rot="5400000">
            <a:off x="7332281" y="349361"/>
            <a:ext cx="313491" cy="249543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48C62C-D14B-403C-9C24-8850C904A2E3}"/>
              </a:ext>
            </a:extLst>
          </p:cNvPr>
          <p:cNvSpPr txBox="1"/>
          <p:nvPr/>
        </p:nvSpPr>
        <p:spPr>
          <a:xfrm rot="5400000">
            <a:off x="7324404" y="371214"/>
            <a:ext cx="353943" cy="24707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SCALES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6CE776-9965-448B-B310-F003CA3B81B5}"/>
              </a:ext>
            </a:extLst>
          </p:cNvPr>
          <p:cNvSpPr/>
          <p:nvPr/>
        </p:nvSpPr>
        <p:spPr>
          <a:xfrm>
            <a:off x="6266007" y="1903358"/>
            <a:ext cx="313488" cy="213279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DBD41E5-96D6-48F4-BE12-B1B9C07D0694}"/>
              </a:ext>
            </a:extLst>
          </p:cNvPr>
          <p:cNvSpPr/>
          <p:nvPr/>
        </p:nvSpPr>
        <p:spPr>
          <a:xfrm>
            <a:off x="8898139" y="1860169"/>
            <a:ext cx="313488" cy="2161891"/>
          </a:xfrm>
          <a:prstGeom prst="rect">
            <a:avLst/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686FE7-5568-4AB2-9CB9-75A8B8627470}"/>
              </a:ext>
            </a:extLst>
          </p:cNvPr>
          <p:cNvSpPr txBox="1"/>
          <p:nvPr/>
        </p:nvSpPr>
        <p:spPr>
          <a:xfrm>
            <a:off x="8868648" y="1860169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WPS12UT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75EE73-9805-4738-BEFD-B3081C4BE229}"/>
              </a:ext>
            </a:extLst>
          </p:cNvPr>
          <p:cNvSpPr/>
          <p:nvPr/>
        </p:nvSpPr>
        <p:spPr>
          <a:xfrm rot="5400000">
            <a:off x="10148097" y="184831"/>
            <a:ext cx="313488" cy="281340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8B47AA-636C-47E1-B3F4-DDA9C67F5711}"/>
              </a:ext>
            </a:extLst>
          </p:cNvPr>
          <p:cNvSpPr txBox="1"/>
          <p:nvPr/>
        </p:nvSpPr>
        <p:spPr>
          <a:xfrm rot="5400000">
            <a:off x="10174434" y="288821"/>
            <a:ext cx="353943" cy="26280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DIAPER SCALES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2D5ABE1-6295-344F-F5ED-2C8D4AB732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16" y="1749355"/>
            <a:ext cx="2136657" cy="1573664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  <a:extLst>
              <a:ext uri="{FF2B5EF4-FFF2-40B4-BE49-F238E27FC236}">
                <a16:creationId xmlns:a16="http://schemas.microsoft.com/office/drawing/2014/main" id="{6078F518-F832-29AC-9474-1C9754F2F8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227" y="1792725"/>
            <a:ext cx="928811" cy="1379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E6367C-1E8F-F554-C163-DBB3817BA5F3}"/>
              </a:ext>
            </a:extLst>
          </p:cNvPr>
          <p:cNvSpPr txBox="1"/>
          <p:nvPr/>
        </p:nvSpPr>
        <p:spPr>
          <a:xfrm>
            <a:off x="596162" y="3174240"/>
            <a:ext cx="2098544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ABS Countertop Surface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79FF7F-737A-0197-A7FC-AA6EEA6EE0C4}"/>
              </a:ext>
            </a:extLst>
          </p:cNvPr>
          <p:cNvSpPr/>
          <p:nvPr/>
        </p:nvSpPr>
        <p:spPr>
          <a:xfrm>
            <a:off x="244561" y="1897251"/>
            <a:ext cx="313488" cy="213893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AA7E1D-076D-F834-A86C-6232BB8DAF2D}"/>
              </a:ext>
            </a:extLst>
          </p:cNvPr>
          <p:cNvSpPr txBox="1"/>
          <p:nvPr/>
        </p:nvSpPr>
        <p:spPr>
          <a:xfrm>
            <a:off x="213808" y="2033878"/>
            <a:ext cx="400110" cy="19717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4CD364-50F8-D19E-A032-15E56948AA67}"/>
              </a:ext>
            </a:extLst>
          </p:cNvPr>
          <p:cNvSpPr txBox="1"/>
          <p:nvPr/>
        </p:nvSpPr>
        <p:spPr>
          <a:xfrm>
            <a:off x="6247687" y="2231528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B4FC31-8DE0-51A3-541F-014C26F955DB}"/>
              </a:ext>
            </a:extLst>
          </p:cNvPr>
          <p:cNvSpPr/>
          <p:nvPr/>
        </p:nvSpPr>
        <p:spPr>
          <a:xfrm>
            <a:off x="6588355" y="3166535"/>
            <a:ext cx="229944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550 lb x 0.2 lb/250 kg x 0.1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Weight, Height, and Body Mass Index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14 in W x 15 in D x 2.5 in H/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36 cm W x 38 cm D x 6 cm H Platform Size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Inline Mechanical Height Rod</a:t>
            </a:r>
          </a:p>
        </p:txBody>
      </p:sp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B6B6C026-6063-53AD-67E7-53168BE5C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5358" y="1735252"/>
            <a:ext cx="605910" cy="1521823"/>
          </a:xfrm>
          <a:prstGeom prst="rect">
            <a:avLst/>
          </a:prstGeom>
        </p:spPr>
      </p:pic>
      <p:pic>
        <p:nvPicPr>
          <p:cNvPr id="17" name="Picture 16" descr="A blue bag in a bowl on a scale&#10;&#10;Description automatically generated">
            <a:extLst>
              <a:ext uri="{FF2B5EF4-FFF2-40B4-BE49-F238E27FC236}">
                <a16:creationId xmlns:a16="http://schemas.microsoft.com/office/drawing/2014/main" id="{AA3AD308-5BB9-CBA3-DE99-B951F02DFCB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34" y="1911065"/>
            <a:ext cx="1317717" cy="11032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67277F-3450-6E82-61B7-F68ECACD0AA8}"/>
              </a:ext>
            </a:extLst>
          </p:cNvPr>
          <p:cNvSpPr/>
          <p:nvPr/>
        </p:nvSpPr>
        <p:spPr>
          <a:xfrm rot="5400000">
            <a:off x="2632618" y="1772386"/>
            <a:ext cx="313491" cy="50979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8EF054-A356-4704-E8F5-08FB76CAB60C}"/>
              </a:ext>
            </a:extLst>
          </p:cNvPr>
          <p:cNvSpPr txBox="1"/>
          <p:nvPr/>
        </p:nvSpPr>
        <p:spPr>
          <a:xfrm rot="5400000">
            <a:off x="2696990" y="1866490"/>
            <a:ext cx="353943" cy="49287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F25E20-A9CC-3E24-A240-FEDE37EE3021}"/>
              </a:ext>
            </a:extLst>
          </p:cNvPr>
          <p:cNvSpPr/>
          <p:nvPr/>
        </p:nvSpPr>
        <p:spPr>
          <a:xfrm>
            <a:off x="265076" y="4627652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6D3B9C-B71E-8DD7-AA36-1890AC547AF8}"/>
              </a:ext>
            </a:extLst>
          </p:cNvPr>
          <p:cNvSpPr txBox="1"/>
          <p:nvPr/>
        </p:nvSpPr>
        <p:spPr>
          <a:xfrm>
            <a:off x="246756" y="4955822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A6EE3C-53CB-2F3E-BC40-08BB7C6CBBA7}"/>
              </a:ext>
            </a:extLst>
          </p:cNvPr>
          <p:cNvSpPr/>
          <p:nvPr/>
        </p:nvSpPr>
        <p:spPr>
          <a:xfrm>
            <a:off x="587424" y="5873737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734B69-24EA-8285-C485-3813D81604F6}"/>
              </a:ext>
            </a:extLst>
          </p:cNvPr>
          <p:cNvSpPr/>
          <p:nvPr/>
        </p:nvSpPr>
        <p:spPr>
          <a:xfrm>
            <a:off x="2717038" y="4629684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5C266E-FC65-ACDD-8F79-D185E0E17259}"/>
              </a:ext>
            </a:extLst>
          </p:cNvPr>
          <p:cNvSpPr txBox="1"/>
          <p:nvPr/>
        </p:nvSpPr>
        <p:spPr>
          <a:xfrm>
            <a:off x="2698718" y="4957854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09BBE0-5508-E4CC-FAEF-C06CB39C330F}"/>
              </a:ext>
            </a:extLst>
          </p:cNvPr>
          <p:cNvSpPr/>
          <p:nvPr/>
        </p:nvSpPr>
        <p:spPr>
          <a:xfrm>
            <a:off x="3039386" y="5875769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51" name="Picture 50" descr="A red trash can with a li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65BA29A1-9455-2A35-9BC9-2D42DD57A0E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7" y="4606566"/>
            <a:ext cx="1055848" cy="1344383"/>
          </a:xfrm>
          <a:prstGeom prst="rect">
            <a:avLst/>
          </a:prstGeom>
        </p:spPr>
      </p:pic>
      <p:pic>
        <p:nvPicPr>
          <p:cNvPr id="53" name="Picture 52" descr="A silver rectangular object with a black backgroun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2B7CB68E-176D-43B6-B78C-88E42DBD4BA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77" y="4637041"/>
            <a:ext cx="847286" cy="125240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6902B67-7E1A-890D-C5E1-71966DD97050}"/>
              </a:ext>
            </a:extLst>
          </p:cNvPr>
          <p:cNvSpPr/>
          <p:nvPr/>
        </p:nvSpPr>
        <p:spPr>
          <a:xfrm>
            <a:off x="9252082" y="3014270"/>
            <a:ext cx="2613420" cy="104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Measure Fluids or Blood Loss During Clinical Procedures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Weigh Chux Pad / Wet Diapers / Lap Sponges / Organs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Six Different Capacities, Including 192 oz x 0.05 oz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and 5,500 g x 1 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Deep Bowl Aids Sample Retention and Allows Easy Clean-up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0712D5-DE44-9968-8E61-C6CB82AF916F}"/>
              </a:ext>
            </a:extLst>
          </p:cNvPr>
          <p:cNvSpPr/>
          <p:nvPr/>
        </p:nvSpPr>
        <p:spPr>
          <a:xfrm>
            <a:off x="5499748" y="4592067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4AE1F6B-FD07-B39C-2CE7-015365951C6F}"/>
              </a:ext>
            </a:extLst>
          </p:cNvPr>
          <p:cNvSpPr txBox="1"/>
          <p:nvPr/>
        </p:nvSpPr>
        <p:spPr>
          <a:xfrm>
            <a:off x="5470257" y="4592067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GH2SS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7B53038-3D72-F20D-532B-87DBF781E5AF}"/>
              </a:ext>
            </a:extLst>
          </p:cNvPr>
          <p:cNvSpPr/>
          <p:nvPr/>
        </p:nvSpPr>
        <p:spPr>
          <a:xfrm rot="5400000">
            <a:off x="6749706" y="2916729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95356C3-D831-05A5-9D02-21A831F6004A}"/>
              </a:ext>
            </a:extLst>
          </p:cNvPr>
          <p:cNvSpPr txBox="1"/>
          <p:nvPr/>
        </p:nvSpPr>
        <p:spPr>
          <a:xfrm rot="5400000">
            <a:off x="6699106" y="2958415"/>
            <a:ext cx="353943" cy="27526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BOX HOLDERS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6039AF7-B0DA-8D30-EC74-62B9CCF84378}"/>
              </a:ext>
            </a:extLst>
          </p:cNvPr>
          <p:cNvSpPr/>
          <p:nvPr/>
        </p:nvSpPr>
        <p:spPr>
          <a:xfrm>
            <a:off x="5841195" y="5873737"/>
            <a:ext cx="261342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Accommodates Most Latex Glove Boxes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Detecto Lifetime Guarantee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Installs in Seconds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Open Face Design</a:t>
            </a:r>
          </a:p>
        </p:txBody>
      </p:sp>
      <p:pic>
        <p:nvPicPr>
          <p:cNvPr id="66" name="Picture 65" descr="A pair of gloves in a box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4BFC1D25-6E7C-4EFA-D6C3-BE2C3810A97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6275"/>
            <a:ext cx="1268791" cy="1086085"/>
          </a:xfrm>
          <a:prstGeom prst="rect">
            <a:avLst/>
          </a:prstGeom>
        </p:spPr>
      </p:pic>
      <p:sp>
        <p:nvSpPr>
          <p:cNvPr id="3" name="Action Button: Go to Beginning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630A70C-DC24-BA9F-E811-5A6A5866CF41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3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608" y="1668651"/>
            <a:ext cx="353943" cy="2252052"/>
            <a:chOff x="212427" y="1818749"/>
            <a:chExt cx="353943" cy="2252052"/>
          </a:xfrm>
        </p:grpSpPr>
        <p:sp>
          <p:nvSpPr>
            <p:cNvPr id="11" name="Rectangle 10"/>
            <p:cNvSpPr/>
            <p:nvPr/>
          </p:nvSpPr>
          <p:spPr>
            <a:xfrm>
              <a:off x="241918" y="1818749"/>
              <a:ext cx="313488" cy="225205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hlinkClick r:id="" action="ppaction://noaction"/>
            </p:cNvPr>
            <p:cNvSpPr txBox="1"/>
            <p:nvPr/>
          </p:nvSpPr>
          <p:spPr>
            <a:xfrm>
              <a:off x="212427" y="1936187"/>
              <a:ext cx="353943" cy="18358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6745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 rot="5400000">
            <a:off x="2406350" y="-901068"/>
            <a:ext cx="313488" cy="462741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7907" y="3100390"/>
            <a:ext cx="1687249" cy="88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30 lb/15kg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AC Power Cord Included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Integral Measuring Tape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Roomy Weighing Tray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Serial Output for Printers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84" y="4360982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MODEL 6745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85663" y="3129982"/>
            <a:ext cx="2520864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44 lb /20 kg Capacity and 0.01 lb /5 g Divisions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Portable and Lightweight for Mobile Medical Use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Easy to Operate with Large Readouts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Integral Analog Measuring Tape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Optional Digital Length Measuring Available</a:t>
            </a:r>
          </a:p>
        </p:txBody>
      </p:sp>
      <p:pic>
        <p:nvPicPr>
          <p:cNvPr id="24" name="Picture 23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490" y="2105957"/>
            <a:ext cx="1338019" cy="8176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630164" y="1715064"/>
            <a:ext cx="353943" cy="2240577"/>
            <a:chOff x="2228703" y="4377103"/>
            <a:chExt cx="353943" cy="2240577"/>
          </a:xfrm>
        </p:grpSpPr>
        <p:sp>
          <p:nvSpPr>
            <p:cNvPr id="27" name="Rectangle 26"/>
            <p:cNvSpPr/>
            <p:nvPr/>
          </p:nvSpPr>
          <p:spPr>
            <a:xfrm>
              <a:off x="2261389" y="4377103"/>
              <a:ext cx="313488" cy="22405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28703" y="4439025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AP-4KD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5658" y="1677431"/>
            <a:ext cx="353943" cy="2240577"/>
            <a:chOff x="221259" y="4359221"/>
            <a:chExt cx="353943" cy="2240577"/>
          </a:xfrm>
        </p:grpSpPr>
        <p:sp>
          <p:nvSpPr>
            <p:cNvPr id="30" name="Rectangle 29"/>
            <p:cNvSpPr/>
            <p:nvPr/>
          </p:nvSpPr>
          <p:spPr>
            <a:xfrm>
              <a:off x="255834" y="4359221"/>
              <a:ext cx="313488" cy="2240577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1259" y="4439025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MB130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 rot="5400000">
            <a:off x="2463423" y="-836432"/>
            <a:ext cx="353943" cy="45035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SCALES</a:t>
            </a:r>
          </a:p>
        </p:txBody>
      </p:sp>
      <p:sp>
        <p:nvSpPr>
          <p:cNvPr id="36" name="Rectangle 35"/>
          <p:cNvSpPr/>
          <p:nvPr/>
        </p:nvSpPr>
        <p:spPr>
          <a:xfrm rot="5400000">
            <a:off x="7130254" y="-844952"/>
            <a:ext cx="325139" cy="450353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44562" y="1702898"/>
            <a:ext cx="353943" cy="2240577"/>
            <a:chOff x="8185033" y="1950535"/>
            <a:chExt cx="353943" cy="2137798"/>
          </a:xfrm>
        </p:grpSpPr>
        <p:sp>
          <p:nvSpPr>
            <p:cNvPr id="53" name="Rectangle 52"/>
            <p:cNvSpPr/>
            <p:nvPr/>
          </p:nvSpPr>
          <p:spPr>
            <a:xfrm>
              <a:off x="8203589" y="19505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5033" y="2044574"/>
              <a:ext cx="353943" cy="204375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APEX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5367645" y="3123965"/>
            <a:ext cx="235306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x 0.2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/300 kg x 0.1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Weight, Height, and Body Mass Index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17 in W x 17 in D x 2.75 in/ </a:t>
            </a: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43.2 cm W x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43.2 cm D x 7 cm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H Platform Size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Inline Mechanical Height Rod</a:t>
            </a:r>
          </a:p>
        </p:txBody>
      </p:sp>
      <p:pic>
        <p:nvPicPr>
          <p:cNvPr id="42" name="Picture 41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009" y="1643902"/>
            <a:ext cx="632631" cy="146933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826977" y="3145897"/>
            <a:ext cx="1816744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Extra-high 1,000-lb/500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Ultra-thin Platform Only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1.5 in/3.8 cm High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Displays Weight, Height, and BMI Onscreen Simultaneously</a:t>
            </a:r>
          </a:p>
        </p:txBody>
      </p:sp>
      <p:pic>
        <p:nvPicPr>
          <p:cNvPr id="47" name="Picture 46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363" y="1627278"/>
            <a:ext cx="889100" cy="154875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473033" y="1655259"/>
            <a:ext cx="353943" cy="2302562"/>
            <a:chOff x="8185033" y="4385549"/>
            <a:chExt cx="353943" cy="2208946"/>
          </a:xfrm>
        </p:grpSpPr>
        <p:sp>
          <p:nvSpPr>
            <p:cNvPr id="55" name="Rectangle 54"/>
            <p:cNvSpPr/>
            <p:nvPr/>
          </p:nvSpPr>
          <p:spPr>
            <a:xfrm>
              <a:off x="8200416" y="4385549"/>
              <a:ext cx="313488" cy="2208946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85033" y="4513957"/>
              <a:ext cx="353943" cy="20280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ICON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 rot="5400000">
            <a:off x="7093274" y="-802364"/>
            <a:ext cx="353943" cy="441425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SCALES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MATERNITY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Action Button: Get Information 55">
            <a:hlinkClick r:id="rId8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209CC3-4856-86B7-58A2-A19C356533E1}"/>
              </a:ext>
            </a:extLst>
          </p:cNvPr>
          <p:cNvSpPr/>
          <p:nvPr/>
        </p:nvSpPr>
        <p:spPr>
          <a:xfrm>
            <a:off x="9984107" y="3065452"/>
            <a:ext cx="261342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.5-in-high LCD Display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 Adapter Included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Pushbutton Tare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 Enclosure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Compact Size</a:t>
            </a:r>
          </a:p>
        </p:txBody>
      </p:sp>
      <p:pic>
        <p:nvPicPr>
          <p:cNvPr id="39" name="Picture 38" descr="A baby diaper in a scale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03D2F235-14C1-DA08-E5FF-ADA8CDAD11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19" y="2052280"/>
            <a:ext cx="1553524" cy="987427"/>
          </a:xfrm>
          <a:prstGeom prst="rect">
            <a:avLst/>
          </a:prstGeom>
        </p:spPr>
      </p:pic>
      <p:pic>
        <p:nvPicPr>
          <p:cNvPr id="50" name="Picture 49">
            <a:hlinkClick r:id="" action="ppaction://noaction"/>
            <a:extLst>
              <a:ext uri="{FF2B5EF4-FFF2-40B4-BE49-F238E27FC236}">
                <a16:creationId xmlns:a16="http://schemas.microsoft.com/office/drawing/2014/main" id="{D219596A-F056-FFF9-4927-333C6B6BC2A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4729" y="2021685"/>
            <a:ext cx="1546458" cy="88148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EFE910A-31D5-5206-223B-2F4D42653701}"/>
              </a:ext>
            </a:extLst>
          </p:cNvPr>
          <p:cNvSpPr/>
          <p:nvPr/>
        </p:nvSpPr>
        <p:spPr>
          <a:xfrm rot="5400000">
            <a:off x="10678027" y="220422"/>
            <a:ext cx="313488" cy="237765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D3C778-100D-DB5D-C5DA-6FA9AF63048D}"/>
              </a:ext>
            </a:extLst>
          </p:cNvPr>
          <p:cNvSpPr txBox="1"/>
          <p:nvPr/>
        </p:nvSpPr>
        <p:spPr>
          <a:xfrm rot="5400000">
            <a:off x="10609418" y="264993"/>
            <a:ext cx="353943" cy="231245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DIAPER SCALES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C01F518-DB94-EF26-68B0-33CBE327C7D9}"/>
              </a:ext>
            </a:extLst>
          </p:cNvPr>
          <p:cNvSpPr/>
          <p:nvPr/>
        </p:nvSpPr>
        <p:spPr>
          <a:xfrm rot="5400000">
            <a:off x="5227739" y="1780556"/>
            <a:ext cx="313491" cy="50979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F536948-91EA-45C0-FD21-D66887808051}"/>
              </a:ext>
            </a:extLst>
          </p:cNvPr>
          <p:cNvSpPr txBox="1"/>
          <p:nvPr/>
        </p:nvSpPr>
        <p:spPr>
          <a:xfrm rot="5400000">
            <a:off x="5154079" y="1868195"/>
            <a:ext cx="353943" cy="49417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D545CF6-2915-2588-B699-0D667D871D38}"/>
              </a:ext>
            </a:extLst>
          </p:cNvPr>
          <p:cNvSpPr/>
          <p:nvPr/>
        </p:nvSpPr>
        <p:spPr>
          <a:xfrm>
            <a:off x="2860197" y="4635822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78C9B5-6106-8DD5-6B51-5A7B1C59059F}"/>
              </a:ext>
            </a:extLst>
          </p:cNvPr>
          <p:cNvSpPr txBox="1"/>
          <p:nvPr/>
        </p:nvSpPr>
        <p:spPr>
          <a:xfrm>
            <a:off x="2841877" y="4963992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EFCD54-0F54-1516-2F74-0C46A8EEF699}"/>
              </a:ext>
            </a:extLst>
          </p:cNvPr>
          <p:cNvSpPr/>
          <p:nvPr/>
        </p:nvSpPr>
        <p:spPr>
          <a:xfrm>
            <a:off x="3182545" y="5881907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9D5B28-A329-362D-2541-C1F78DA190D5}"/>
              </a:ext>
            </a:extLst>
          </p:cNvPr>
          <p:cNvSpPr/>
          <p:nvPr/>
        </p:nvSpPr>
        <p:spPr>
          <a:xfrm>
            <a:off x="5312159" y="4637854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55B3D81-F9D0-59E4-6B7B-BC27AA7BC8C8}"/>
              </a:ext>
            </a:extLst>
          </p:cNvPr>
          <p:cNvSpPr txBox="1"/>
          <p:nvPr/>
        </p:nvSpPr>
        <p:spPr>
          <a:xfrm>
            <a:off x="5293839" y="4966024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89A12FD-B4CA-F6DA-9501-57673AACD704}"/>
              </a:ext>
            </a:extLst>
          </p:cNvPr>
          <p:cNvSpPr/>
          <p:nvPr/>
        </p:nvSpPr>
        <p:spPr>
          <a:xfrm>
            <a:off x="5634507" y="5883939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33D5D4C-0EE0-5D41-1AE6-22443C81DC16}"/>
              </a:ext>
            </a:extLst>
          </p:cNvPr>
          <p:cNvSpPr/>
          <p:nvPr/>
        </p:nvSpPr>
        <p:spPr>
          <a:xfrm>
            <a:off x="8094869" y="4600237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1AE58E-D061-2BAD-9698-66CBC520D89E}"/>
              </a:ext>
            </a:extLst>
          </p:cNvPr>
          <p:cNvSpPr txBox="1"/>
          <p:nvPr/>
        </p:nvSpPr>
        <p:spPr>
          <a:xfrm>
            <a:off x="8065378" y="4600237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4128B68-0B4F-FE24-7146-6BE399862A1C}"/>
              </a:ext>
            </a:extLst>
          </p:cNvPr>
          <p:cNvSpPr txBox="1"/>
          <p:nvPr/>
        </p:nvSpPr>
        <p:spPr>
          <a:xfrm rot="5400000">
            <a:off x="9204233" y="3195821"/>
            <a:ext cx="353943" cy="2294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BOX HOLDERS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6E3B351-FA18-E365-FB6C-B8C89EF65BEF}"/>
              </a:ext>
            </a:extLst>
          </p:cNvPr>
          <p:cNvSpPr/>
          <p:nvPr/>
        </p:nvSpPr>
        <p:spPr>
          <a:xfrm rot="5400000">
            <a:off x="9344827" y="2909991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FE0D74-9A00-E059-54CB-681E0F8C20E9}"/>
              </a:ext>
            </a:extLst>
          </p:cNvPr>
          <p:cNvSpPr txBox="1"/>
          <p:nvPr/>
        </p:nvSpPr>
        <p:spPr>
          <a:xfrm rot="5400000">
            <a:off x="9324599" y="2913312"/>
            <a:ext cx="353943" cy="2813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E78E38-0EA1-2365-9E06-C7222CA4FE1A}"/>
              </a:ext>
            </a:extLst>
          </p:cNvPr>
          <p:cNvSpPr txBox="1"/>
          <p:nvPr/>
        </p:nvSpPr>
        <p:spPr>
          <a:xfrm>
            <a:off x="8451082" y="5881907"/>
            <a:ext cx="2098544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ABS Countertop Surface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pic>
        <p:nvPicPr>
          <p:cNvPr id="89" name="Picture 88" descr="A person in a white coat standing next to a white cart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6C184A59-D8A6-0444-2D39-43490DBE8C4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484" y="4537049"/>
            <a:ext cx="904414" cy="1496422"/>
          </a:xfrm>
          <a:prstGeom prst="rect">
            <a:avLst/>
          </a:prstGeom>
        </p:spPr>
      </p:pic>
      <p:pic>
        <p:nvPicPr>
          <p:cNvPr id="91" name="Picture 90" descr="A tan plastic trash can with a li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B7E9CCE9-04F4-808B-1DF5-F45D057656A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02" y="4504978"/>
            <a:ext cx="1125236" cy="1575799"/>
          </a:xfrm>
          <a:prstGeom prst="rect">
            <a:avLst/>
          </a:prstGeom>
        </p:spPr>
      </p:pic>
      <p:pic>
        <p:nvPicPr>
          <p:cNvPr id="93" name="Picture 92" descr="A red box with a black handle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0AD638E1-1DB7-F7E0-4F4A-A71D45B8FC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80" y="4653653"/>
            <a:ext cx="1068435" cy="1261356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CA6E394-E4D5-930F-6172-45C0ED3EE337}"/>
              </a:ext>
            </a:extLst>
          </p:cNvPr>
          <p:cNvGrpSpPr/>
          <p:nvPr/>
        </p:nvGrpSpPr>
        <p:grpSpPr>
          <a:xfrm>
            <a:off x="226742" y="4144915"/>
            <a:ext cx="2985891" cy="2644993"/>
            <a:chOff x="9703151" y="1219944"/>
            <a:chExt cx="2985891" cy="2644993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B017D94-4CCD-D55D-1A86-8772ED262F29}"/>
                </a:ext>
              </a:extLst>
            </p:cNvPr>
            <p:cNvSpPr/>
            <p:nvPr/>
          </p:nvSpPr>
          <p:spPr>
            <a:xfrm rot="5400000">
              <a:off x="10727186" y="209482"/>
              <a:ext cx="313490" cy="236155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345E3B4-A68B-47ED-EAC8-5A98BAD17944}"/>
                </a:ext>
              </a:extLst>
            </p:cNvPr>
            <p:cNvSpPr/>
            <p:nvPr/>
          </p:nvSpPr>
          <p:spPr>
            <a:xfrm>
              <a:off x="9732643" y="1710850"/>
              <a:ext cx="313488" cy="213279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560A8E7-C834-7990-3D22-2B8301503853}"/>
                </a:ext>
              </a:extLst>
            </p:cNvPr>
            <p:cNvSpPr txBox="1"/>
            <p:nvPr/>
          </p:nvSpPr>
          <p:spPr>
            <a:xfrm>
              <a:off x="9703152" y="1766253"/>
              <a:ext cx="353943" cy="192196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7FB50A9-22F0-2F76-B0F1-2DF9B2BFCB69}"/>
                </a:ext>
              </a:extLst>
            </p:cNvPr>
            <p:cNvSpPr txBox="1"/>
            <p:nvPr/>
          </p:nvSpPr>
          <p:spPr>
            <a:xfrm rot="5400000">
              <a:off x="10702617" y="243120"/>
              <a:ext cx="353943" cy="23075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GLOVE BOX HOLDERS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3B15D4A-4633-9049-E5BD-C3BEF27DFA62}"/>
                </a:ext>
              </a:extLst>
            </p:cNvPr>
            <p:cNvSpPr/>
            <p:nvPr/>
          </p:nvSpPr>
          <p:spPr>
            <a:xfrm>
              <a:off x="10075622" y="3146214"/>
              <a:ext cx="2613420" cy="718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Accommodates Most Latex Glove Boxes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Detecto Lifetime Guarantee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Installs in Seconds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Open Face Design</a:t>
              </a:r>
            </a:p>
          </p:txBody>
        </p:sp>
        <p:pic>
          <p:nvPicPr>
            <p:cNvPr id="101" name="Picture 100" descr="A pair of gloves in a box&#10;&#10;Description automatically generated">
              <a:hlinkClick r:id="" action="ppaction://noaction"/>
              <a:extLst>
                <a:ext uri="{FF2B5EF4-FFF2-40B4-BE49-F238E27FC236}">
                  <a16:creationId xmlns:a16="http://schemas.microsoft.com/office/drawing/2014/main" id="{88B6FCDD-3663-969E-DBE5-1F8C24D35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882" y="1643902"/>
              <a:ext cx="1418225" cy="1486756"/>
            </a:xfrm>
            <a:prstGeom prst="rect">
              <a:avLst/>
            </a:prstGeom>
          </p:spPr>
        </p:pic>
      </p:grpSp>
      <p:sp>
        <p:nvSpPr>
          <p:cNvPr id="3" name="Action Button: Go to Beginning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11C826E-ED53-162B-553D-A35CCBF81AED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7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41918" y="1772417"/>
            <a:ext cx="313488" cy="225205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2427" y="1889855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6745</a:t>
            </a:r>
          </a:p>
        </p:txBody>
      </p:sp>
      <p:sp>
        <p:nvSpPr>
          <p:cNvPr id="20" name="Rectangle 19"/>
          <p:cNvSpPr/>
          <p:nvPr/>
        </p:nvSpPr>
        <p:spPr>
          <a:xfrm rot="5400000">
            <a:off x="1385696" y="194763"/>
            <a:ext cx="313488" cy="258611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07546" y="3097060"/>
            <a:ext cx="1687249" cy="88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30 lb/15kg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AC Power Cord Included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Integral Measuring Tape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Roomy Weighing Tray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Serial Output for Printers</a:t>
            </a:r>
          </a:p>
        </p:txBody>
      </p:sp>
      <p:sp>
        <p:nvSpPr>
          <p:cNvPr id="35" name="TextBox 34"/>
          <p:cNvSpPr txBox="1"/>
          <p:nvPr/>
        </p:nvSpPr>
        <p:spPr>
          <a:xfrm rot="5400000">
            <a:off x="1435088" y="275698"/>
            <a:ext cx="353943" cy="24468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SCALES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728218" y="296834"/>
            <a:ext cx="54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NEONATAL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58" y="139228"/>
            <a:ext cx="1408777" cy="93918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Action Button: Get Information 33">
            <a:hlinkClick r:id="rId5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265F8-081F-B042-6301-BBE49BE8B04B}"/>
              </a:ext>
            </a:extLst>
          </p:cNvPr>
          <p:cNvSpPr/>
          <p:nvPr/>
        </p:nvSpPr>
        <p:spPr>
          <a:xfrm>
            <a:off x="3284688" y="3122805"/>
            <a:ext cx="261342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.5-in-high LCD Display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 Adapter Included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Pushbutton Tare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 Enclosure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Compact Size</a:t>
            </a:r>
          </a:p>
        </p:txBody>
      </p:sp>
      <p:pic>
        <p:nvPicPr>
          <p:cNvPr id="7" name="Picture 6" descr="A baby diaper in a scale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40F4465-AB19-F629-7A59-DD65FC5343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00" y="2109633"/>
            <a:ext cx="1553524" cy="9874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AB7420-FADA-B842-7E56-B9BF6A4D2DDD}"/>
              </a:ext>
            </a:extLst>
          </p:cNvPr>
          <p:cNvSpPr/>
          <p:nvPr/>
        </p:nvSpPr>
        <p:spPr>
          <a:xfrm rot="5400000">
            <a:off x="2634161" y="1760080"/>
            <a:ext cx="313491" cy="50979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E29A4-5BA3-BD9B-02A6-7EC365329D41}"/>
              </a:ext>
            </a:extLst>
          </p:cNvPr>
          <p:cNvSpPr txBox="1"/>
          <p:nvPr/>
        </p:nvSpPr>
        <p:spPr>
          <a:xfrm rot="5400000">
            <a:off x="2626285" y="1781934"/>
            <a:ext cx="353943" cy="50732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14DF2-E15E-61DD-D857-05215FAE8538}"/>
              </a:ext>
            </a:extLst>
          </p:cNvPr>
          <p:cNvSpPr/>
          <p:nvPr/>
        </p:nvSpPr>
        <p:spPr>
          <a:xfrm>
            <a:off x="266619" y="4615346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DFFFD-7359-EEDE-11B5-1DC4E5FF2940}"/>
              </a:ext>
            </a:extLst>
          </p:cNvPr>
          <p:cNvSpPr txBox="1"/>
          <p:nvPr/>
        </p:nvSpPr>
        <p:spPr>
          <a:xfrm>
            <a:off x="248299" y="4943516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23F044-330F-73B1-1C2C-C47F23C45EF3}"/>
              </a:ext>
            </a:extLst>
          </p:cNvPr>
          <p:cNvSpPr/>
          <p:nvPr/>
        </p:nvSpPr>
        <p:spPr>
          <a:xfrm>
            <a:off x="588967" y="5861431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F800C-4C79-D8F6-AC2A-F2F642A12035}"/>
              </a:ext>
            </a:extLst>
          </p:cNvPr>
          <p:cNvSpPr/>
          <p:nvPr/>
        </p:nvSpPr>
        <p:spPr>
          <a:xfrm>
            <a:off x="2718581" y="4617378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33B388-4305-1300-4343-DDB0CB5C5723}"/>
              </a:ext>
            </a:extLst>
          </p:cNvPr>
          <p:cNvSpPr txBox="1"/>
          <p:nvPr/>
        </p:nvSpPr>
        <p:spPr>
          <a:xfrm>
            <a:off x="2700261" y="4945548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B2BFC5-ED4E-7A2D-17D8-05BE9925291F}"/>
              </a:ext>
            </a:extLst>
          </p:cNvPr>
          <p:cNvSpPr/>
          <p:nvPr/>
        </p:nvSpPr>
        <p:spPr>
          <a:xfrm>
            <a:off x="3040929" y="5863463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25" name="Picture 24" descr="A silver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A79EDD65-9859-93D1-B0BF-B914E927AC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20" y="4624735"/>
            <a:ext cx="847286" cy="125240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791F939-C20C-AA1C-0C8C-ECC88B039ADB}"/>
              </a:ext>
            </a:extLst>
          </p:cNvPr>
          <p:cNvSpPr/>
          <p:nvPr/>
        </p:nvSpPr>
        <p:spPr>
          <a:xfrm>
            <a:off x="7694124" y="1797010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E1DA9F-42AB-20A4-928A-6D0898240DC7}"/>
              </a:ext>
            </a:extLst>
          </p:cNvPr>
          <p:cNvSpPr txBox="1"/>
          <p:nvPr/>
        </p:nvSpPr>
        <p:spPr>
          <a:xfrm>
            <a:off x="7664633" y="1797010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811B3C-5652-FB79-0C6E-E4C551A89FA6}"/>
              </a:ext>
            </a:extLst>
          </p:cNvPr>
          <p:cNvSpPr/>
          <p:nvPr/>
        </p:nvSpPr>
        <p:spPr>
          <a:xfrm rot="5400000">
            <a:off x="8944082" y="106764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AEFF79-3651-3C90-ED97-723301B6600A}"/>
              </a:ext>
            </a:extLst>
          </p:cNvPr>
          <p:cNvSpPr txBox="1"/>
          <p:nvPr/>
        </p:nvSpPr>
        <p:spPr>
          <a:xfrm rot="5400000">
            <a:off x="8923853" y="118079"/>
            <a:ext cx="353943" cy="28134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29EB7F-469D-C41E-D999-89E9651C0416}"/>
              </a:ext>
            </a:extLst>
          </p:cNvPr>
          <p:cNvSpPr txBox="1"/>
          <p:nvPr/>
        </p:nvSpPr>
        <p:spPr>
          <a:xfrm>
            <a:off x="8048067" y="3108059"/>
            <a:ext cx="2098544" cy="88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ABS Countertop Surface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pic>
        <p:nvPicPr>
          <p:cNvPr id="33" name="Picture 32" descr="A person in a white coat standing next to a white cart&#10;&#10;Description automatically generated">
            <a:extLst>
              <a:ext uri="{FF2B5EF4-FFF2-40B4-BE49-F238E27FC236}">
                <a16:creationId xmlns:a16="http://schemas.microsoft.com/office/drawing/2014/main" id="{1C78A054-59DD-CC92-6F87-5766661A57C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739" y="1733822"/>
            <a:ext cx="904414" cy="149642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36E988E-9E24-2BCE-B25E-3AD14334718B}"/>
              </a:ext>
            </a:extLst>
          </p:cNvPr>
          <p:cNvSpPr/>
          <p:nvPr/>
        </p:nvSpPr>
        <p:spPr>
          <a:xfrm rot="5400000">
            <a:off x="5088220" y="-775785"/>
            <a:ext cx="313491" cy="455957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75B183-AFD0-D47D-6A36-CB426991C6E1}"/>
              </a:ext>
            </a:extLst>
          </p:cNvPr>
          <p:cNvSpPr txBox="1"/>
          <p:nvPr/>
        </p:nvSpPr>
        <p:spPr>
          <a:xfrm rot="5400000">
            <a:off x="5067853" y="-766423"/>
            <a:ext cx="353943" cy="45598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DIAPER SCALES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7C53872-7B28-ECD0-0FDB-ADC12BECA3D4}"/>
              </a:ext>
            </a:extLst>
          </p:cNvPr>
          <p:cNvSpPr/>
          <p:nvPr/>
        </p:nvSpPr>
        <p:spPr>
          <a:xfrm>
            <a:off x="2964897" y="1772417"/>
            <a:ext cx="313488" cy="213279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E8970-37E7-7034-E1FC-32DCCA57EE07}"/>
              </a:ext>
            </a:extLst>
          </p:cNvPr>
          <p:cNvSpPr txBox="1"/>
          <p:nvPr/>
        </p:nvSpPr>
        <p:spPr>
          <a:xfrm>
            <a:off x="2944669" y="1992408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AP-4KD</a:t>
            </a:r>
          </a:p>
        </p:txBody>
      </p:sp>
      <p:pic>
        <p:nvPicPr>
          <p:cNvPr id="49" name="Picture 48" descr="A blue bag in a bowl on a scale&#10;&#10;Description automatically generated">
            <a:extLst>
              <a:ext uri="{FF2B5EF4-FFF2-40B4-BE49-F238E27FC236}">
                <a16:creationId xmlns:a16="http://schemas.microsoft.com/office/drawing/2014/main" id="{B0E9A46E-9FAA-420C-A58B-E98610A0205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67" y="1872379"/>
            <a:ext cx="1317717" cy="1103205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A4685F50-156A-4BBE-7EE5-D5ACDE55163B}"/>
              </a:ext>
            </a:extLst>
          </p:cNvPr>
          <p:cNvSpPr/>
          <p:nvPr/>
        </p:nvSpPr>
        <p:spPr>
          <a:xfrm>
            <a:off x="5437535" y="3070196"/>
            <a:ext cx="1679766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Measure Fluids or Blood Loss During Clinical Procedures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Weigh Chux Pad / Wet Diapers / Lap Sponges / Organs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Six Different Capacities,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6A9C57C-E683-191B-0FA9-72DCB2DC7456}"/>
              </a:ext>
            </a:extLst>
          </p:cNvPr>
          <p:cNvSpPr/>
          <p:nvPr/>
        </p:nvSpPr>
        <p:spPr>
          <a:xfrm>
            <a:off x="5051213" y="1772417"/>
            <a:ext cx="313488" cy="213279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EBFAA7-F790-0EA0-32E9-378DCBC56D54}"/>
              </a:ext>
            </a:extLst>
          </p:cNvPr>
          <p:cNvSpPr txBox="1"/>
          <p:nvPr/>
        </p:nvSpPr>
        <p:spPr>
          <a:xfrm>
            <a:off x="5030985" y="1992408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WPS12UT</a:t>
            </a:r>
          </a:p>
        </p:txBody>
      </p:sp>
      <p:pic>
        <p:nvPicPr>
          <p:cNvPr id="67" name="Picture 66" descr="A tan plastic trash can with a lid&#10;&#10;Description automatically generated">
            <a:extLst>
              <a:ext uri="{FF2B5EF4-FFF2-40B4-BE49-F238E27FC236}">
                <a16:creationId xmlns:a16="http://schemas.microsoft.com/office/drawing/2014/main" id="{BB79528D-E980-0A31-D3A5-C94E8E8E65D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24" y="4484502"/>
            <a:ext cx="1125236" cy="1575799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52AE942-9348-7C41-A7FB-6C7BC83BDCED}"/>
              </a:ext>
            </a:extLst>
          </p:cNvPr>
          <p:cNvSpPr/>
          <p:nvPr/>
        </p:nvSpPr>
        <p:spPr>
          <a:xfrm>
            <a:off x="5499748" y="4592067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2B0195-2F95-EA91-C1AE-88EC8550A1E9}"/>
              </a:ext>
            </a:extLst>
          </p:cNvPr>
          <p:cNvSpPr txBox="1"/>
          <p:nvPr/>
        </p:nvSpPr>
        <p:spPr>
          <a:xfrm>
            <a:off x="5470257" y="4592067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BBF809-26F0-2ED0-11A9-3EDC2D493D9F}"/>
              </a:ext>
            </a:extLst>
          </p:cNvPr>
          <p:cNvSpPr/>
          <p:nvPr/>
        </p:nvSpPr>
        <p:spPr>
          <a:xfrm rot="5400000">
            <a:off x="6749706" y="2916729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8FB9900-E1D1-CB43-50C4-D91237FDEC5A}"/>
              </a:ext>
            </a:extLst>
          </p:cNvPr>
          <p:cNvSpPr txBox="1"/>
          <p:nvPr/>
        </p:nvSpPr>
        <p:spPr>
          <a:xfrm rot="5400000">
            <a:off x="6694912" y="2977030"/>
            <a:ext cx="353943" cy="27154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BOX HOLDERS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16ABCF-FD40-19AF-D87A-89AE0A6D3A76}"/>
              </a:ext>
            </a:extLst>
          </p:cNvPr>
          <p:cNvSpPr/>
          <p:nvPr/>
        </p:nvSpPr>
        <p:spPr>
          <a:xfrm>
            <a:off x="5853691" y="6033086"/>
            <a:ext cx="2613420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Accommodates Most Latex Glove Boxes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Detecto Lifetime Guarantee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Installs in Seconds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Open Face Design</a:t>
            </a:r>
          </a:p>
        </p:txBody>
      </p:sp>
      <p:pic>
        <p:nvPicPr>
          <p:cNvPr id="80" name="Picture 79" descr="A white rectangular object with a window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67FBB5B3-0944-4492-1222-086509F24CC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61" y="4631528"/>
            <a:ext cx="1756572" cy="1473642"/>
          </a:xfrm>
          <a:prstGeom prst="rect">
            <a:avLst/>
          </a:prstGeom>
        </p:spPr>
      </p:pic>
      <p:pic>
        <p:nvPicPr>
          <p:cNvPr id="82" name="Picture 81">
            <a:hlinkClick r:id="" action="ppaction://noaction"/>
            <a:extLst>
              <a:ext uri="{FF2B5EF4-FFF2-40B4-BE49-F238E27FC236}">
                <a16:creationId xmlns:a16="http://schemas.microsoft.com/office/drawing/2014/main" id="{C367E8F8-81AC-8089-7B26-0326727B9E8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51068" y="2017217"/>
            <a:ext cx="1874444" cy="1068433"/>
          </a:xfrm>
          <a:prstGeom prst="rect">
            <a:avLst/>
          </a:prstGeom>
        </p:spPr>
      </p:pic>
      <p:sp>
        <p:nvSpPr>
          <p:cNvPr id="2" name="Action Button: Go to Beginning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37B7F20-24BB-6EEE-2CC7-06D78BAC0A08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4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0DEEBC-250D-80CD-402B-0FCE0082B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" y="238949"/>
            <a:ext cx="6077527" cy="7984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1791" y="1760372"/>
            <a:ext cx="313488" cy="213279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089" y="2028894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</a:p>
        </p:txBody>
      </p:sp>
      <p:sp>
        <p:nvSpPr>
          <p:cNvPr id="19" name="Rectangle 18"/>
          <p:cNvSpPr/>
          <p:nvPr/>
        </p:nvSpPr>
        <p:spPr>
          <a:xfrm rot="5400000">
            <a:off x="2298855" y="-911739"/>
            <a:ext cx="302681" cy="458656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10896" y="3031977"/>
            <a:ext cx="229944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550 lb x 0.2 lb/250 kg x 0.1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Weight, Height, and Body Mass Index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14 in W x 15 in D x 2.5 in H/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36 cm W x 38 cm D x 6 cm H Platform Size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Inline Mechanical Height Rod</a:t>
            </a:r>
          </a:p>
        </p:txBody>
      </p:sp>
      <p:pic>
        <p:nvPicPr>
          <p:cNvPr id="21" name="Picture 20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33" y="1572242"/>
            <a:ext cx="605910" cy="15218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85D3864-CC7C-4A2A-8D36-B96BC81745CC}"/>
              </a:ext>
            </a:extLst>
          </p:cNvPr>
          <p:cNvGrpSpPr/>
          <p:nvPr/>
        </p:nvGrpSpPr>
        <p:grpSpPr>
          <a:xfrm>
            <a:off x="2599042" y="1518530"/>
            <a:ext cx="3159078" cy="2449310"/>
            <a:chOff x="-3915876" y="4182112"/>
            <a:chExt cx="3159078" cy="2449310"/>
          </a:xfrm>
        </p:grpSpPr>
        <p:sp>
          <p:nvSpPr>
            <p:cNvPr id="12" name="Rectangle 11"/>
            <p:cNvSpPr/>
            <p:nvPr/>
          </p:nvSpPr>
          <p:spPr>
            <a:xfrm>
              <a:off x="-3900493" y="4422476"/>
              <a:ext cx="313488" cy="213427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3596344" y="5731176"/>
              <a:ext cx="2839546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Extra-High 1,000-lb/ 500kg Capacity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Sonar Touchless Height Rod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Ultra-Thin Platform Only 1.5 in/3.8 cm High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Multi-Color Touchscreen LCD Display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Displays Weight, Height, And BMI</a:t>
              </a:r>
            </a:p>
          </p:txBody>
        </p:sp>
        <p:pic>
          <p:nvPicPr>
            <p:cNvPr id="29" name="Picture 28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096349" y="4182112"/>
              <a:ext cx="889100" cy="154875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-3915876" y="4550884"/>
              <a:ext cx="353943" cy="20280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 rot="5400000">
            <a:off x="2285658" y="-874249"/>
            <a:ext cx="353943" cy="45061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SCALES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8873"/>
            <a:ext cx="6077527" cy="81197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636108" y="369499"/>
            <a:ext cx="577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NUTRITION/ENDOCRINOLOGY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80" y="139194"/>
            <a:ext cx="1406533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Action Button: Get Information 49">
            <a:hlinkClick r:id="rId7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32EA3EA-CB9A-41C1-97D2-1BC8FBBED692}"/>
              </a:ext>
            </a:extLst>
          </p:cNvPr>
          <p:cNvSpPr/>
          <p:nvPr/>
        </p:nvSpPr>
        <p:spPr>
          <a:xfrm rot="5400000">
            <a:off x="2213787" y="2026853"/>
            <a:ext cx="313488" cy="433514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767761-3C53-4234-979A-A6D0A9827E5E}"/>
              </a:ext>
            </a:extLst>
          </p:cNvPr>
          <p:cNvSpPr/>
          <p:nvPr/>
        </p:nvSpPr>
        <p:spPr>
          <a:xfrm>
            <a:off x="2505821" y="4552912"/>
            <a:ext cx="313488" cy="214773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04F7D9-F65E-4343-830E-DFA9711EC8FF}"/>
              </a:ext>
            </a:extLst>
          </p:cNvPr>
          <p:cNvSpPr txBox="1"/>
          <p:nvPr/>
        </p:nvSpPr>
        <p:spPr>
          <a:xfrm>
            <a:off x="2483270" y="4676756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7550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C07603E-5BE8-418C-A56B-3B6BB0102544}"/>
              </a:ext>
            </a:extLst>
          </p:cNvPr>
          <p:cNvSpPr/>
          <p:nvPr/>
        </p:nvSpPr>
        <p:spPr>
          <a:xfrm>
            <a:off x="2819309" y="5901740"/>
            <a:ext cx="189640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1,000 lb/300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Wi-Fi for EMR/EHR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Sturdy Steel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Compact Storage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Slim 6.6-inch/17-cm Compact Profile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FCE6671-348A-4275-9F2D-50CFA70A9D56}"/>
              </a:ext>
            </a:extLst>
          </p:cNvPr>
          <p:cNvSpPr txBox="1"/>
          <p:nvPr/>
        </p:nvSpPr>
        <p:spPr>
          <a:xfrm rot="5400000">
            <a:off x="2196850" y="2032840"/>
            <a:ext cx="353943" cy="43285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WHEELCHAIR SCALES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8160D87-39EF-4489-B60D-A21C7FD243E5}"/>
              </a:ext>
            </a:extLst>
          </p:cNvPr>
          <p:cNvSpPr/>
          <p:nvPr/>
        </p:nvSpPr>
        <p:spPr>
          <a:xfrm>
            <a:off x="209543" y="4569956"/>
            <a:ext cx="313488" cy="213068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873D022-3BDB-4F85-939E-1B4278474E66}"/>
              </a:ext>
            </a:extLst>
          </p:cNvPr>
          <p:cNvSpPr/>
          <p:nvPr/>
        </p:nvSpPr>
        <p:spPr>
          <a:xfrm>
            <a:off x="498477" y="5926302"/>
            <a:ext cx="2325391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1000 lb/450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Single-Pass Weighing with Keypad and Pushbutton Tare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Vertical Mode for Transport and Storage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3-in-1 Standing Seated Wheelchair Scale</a:t>
            </a:r>
          </a:p>
        </p:txBody>
      </p:sp>
      <p:pic>
        <p:nvPicPr>
          <p:cNvPr id="86" name="Picture 85">
            <a:hlinkClick r:id="" action="ppaction://noaction"/>
            <a:extLst>
              <a:ext uri="{FF2B5EF4-FFF2-40B4-BE49-F238E27FC236}">
                <a16:creationId xmlns:a16="http://schemas.microsoft.com/office/drawing/2014/main" id="{49018914-15A6-4F99-8886-BC66BD0201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87" y="4413719"/>
            <a:ext cx="1430855" cy="1547253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88F8054E-2538-45AE-9158-2E678880073E}"/>
              </a:ext>
            </a:extLst>
          </p:cNvPr>
          <p:cNvSpPr txBox="1"/>
          <p:nvPr/>
        </p:nvSpPr>
        <p:spPr>
          <a:xfrm>
            <a:off x="176857" y="4631877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6570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692F112-2389-6B0D-5B70-FBB806F83E0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79" y="4482829"/>
            <a:ext cx="1452166" cy="1439258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2D801AA8-7DA6-70D2-CFA1-4AFA70212849}"/>
              </a:ext>
            </a:extLst>
          </p:cNvPr>
          <p:cNvGrpSpPr/>
          <p:nvPr/>
        </p:nvGrpSpPr>
        <p:grpSpPr>
          <a:xfrm>
            <a:off x="4824550" y="1199580"/>
            <a:ext cx="6457367" cy="2891322"/>
            <a:chOff x="154833" y="4010024"/>
            <a:chExt cx="6457367" cy="28913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010B6E-B45E-21D3-F066-AB76A6087E82}"/>
                </a:ext>
              </a:extLst>
            </p:cNvPr>
            <p:cNvSpPr/>
            <p:nvPr/>
          </p:nvSpPr>
          <p:spPr>
            <a:xfrm>
              <a:off x="184324" y="4502999"/>
              <a:ext cx="313488" cy="2171036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29604A-0F4B-3B92-E764-33B0EB3F0D6B}"/>
                </a:ext>
              </a:extLst>
            </p:cNvPr>
            <p:cNvSpPr txBox="1"/>
            <p:nvPr/>
          </p:nvSpPr>
          <p:spPr>
            <a:xfrm>
              <a:off x="154833" y="4539421"/>
              <a:ext cx="353943" cy="18358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6857DHR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9137C3-5FA5-C1A3-E584-D5A415E804FD}"/>
                </a:ext>
              </a:extLst>
            </p:cNvPr>
            <p:cNvSpPr/>
            <p:nvPr/>
          </p:nvSpPr>
          <p:spPr>
            <a:xfrm rot="5400000">
              <a:off x="2982767" y="1246813"/>
              <a:ext cx="313488" cy="589544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E8D34F-2D61-8186-B90F-309083C4E722}"/>
                </a:ext>
              </a:extLst>
            </p:cNvPr>
            <p:cNvSpPr/>
            <p:nvPr/>
          </p:nvSpPr>
          <p:spPr>
            <a:xfrm>
              <a:off x="510411" y="5841638"/>
              <a:ext cx="1687249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1000 lb/450 kg Capacity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BMI Calculation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Digital Height Rod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EMR/EHR Ready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Spacious Platform</a:t>
              </a:r>
            </a:p>
          </p:txBody>
        </p:sp>
        <p:pic>
          <p:nvPicPr>
            <p:cNvPr id="13" name="Picture 12">
              <a:hlinkClick r:id="" action="ppaction://noaction"/>
              <a:extLst>
                <a:ext uri="{FF2B5EF4-FFF2-40B4-BE49-F238E27FC236}">
                  <a16:creationId xmlns:a16="http://schemas.microsoft.com/office/drawing/2014/main" id="{28051C37-B3EE-C174-6B0E-41BF6BCD6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4552" y="4373496"/>
              <a:ext cx="1017199" cy="154728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30A8E4-F561-E625-B723-BF17AE6AD8C7}"/>
                </a:ext>
              </a:extLst>
            </p:cNvPr>
            <p:cNvSpPr txBox="1"/>
            <p:nvPr/>
          </p:nvSpPr>
          <p:spPr>
            <a:xfrm rot="5400000">
              <a:off x="2973942" y="1250675"/>
              <a:ext cx="353943" cy="587264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BARIATRIC SCALES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701B4A6-3639-11E6-CEA6-15B190982FB5}"/>
                </a:ext>
              </a:extLst>
            </p:cNvPr>
            <p:cNvSpPr/>
            <p:nvPr/>
          </p:nvSpPr>
          <p:spPr>
            <a:xfrm>
              <a:off x="1912356" y="4502999"/>
              <a:ext cx="313488" cy="2166326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3EC42A-D5F6-20EC-9102-724DE7F210F0}"/>
                </a:ext>
              </a:extLst>
            </p:cNvPr>
            <p:cNvSpPr/>
            <p:nvPr/>
          </p:nvSpPr>
          <p:spPr>
            <a:xfrm>
              <a:off x="3925097" y="4502999"/>
              <a:ext cx="313488" cy="2204508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2AFBBD-B3FE-127B-D463-276AF04A7740}"/>
                </a:ext>
              </a:extLst>
            </p:cNvPr>
            <p:cNvSpPr txBox="1"/>
            <p:nvPr/>
          </p:nvSpPr>
          <p:spPr>
            <a:xfrm>
              <a:off x="1885837" y="4724683"/>
              <a:ext cx="353943" cy="18358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6868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7D6DE40-7EA0-EE14-0054-057CCFC0B9FA}"/>
                </a:ext>
              </a:extLst>
            </p:cNvPr>
            <p:cNvSpPr/>
            <p:nvPr/>
          </p:nvSpPr>
          <p:spPr>
            <a:xfrm>
              <a:off x="2188651" y="5859836"/>
              <a:ext cx="1831560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1000 lb/450 kg Capacity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BMI Calculation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EMR/EHR Ready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Extra-Large 32 In X 34 In/</a:t>
              </a:r>
              <a:r>
                <a:rPr lang="pl-PL" sz="700" dirty="0">
                  <a:latin typeface="Arial" panose="020B0604020202020204" pitchFamily="34" charset="0"/>
                </a:rPr>
                <a:t>81.3 cm W x 85.7 cm D x 6.0 cm H</a:t>
              </a:r>
              <a:r>
                <a:rPr lang="en-US" sz="700" dirty="0">
                  <a:latin typeface="Arial" panose="020B0604020202020204" pitchFamily="34" charset="0"/>
                </a:rPr>
                <a:t> Platform</a:t>
              </a:r>
            </a:p>
          </p:txBody>
        </p:sp>
        <p:pic>
          <p:nvPicPr>
            <p:cNvPr id="36" name="Picture 35">
              <a:hlinkClick r:id="" action="ppaction://noaction"/>
              <a:extLst>
                <a:ext uri="{FF2B5EF4-FFF2-40B4-BE49-F238E27FC236}">
                  <a16:creationId xmlns:a16="http://schemas.microsoft.com/office/drawing/2014/main" id="{E951D603-EAFC-F46C-668B-186B74102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69881" y="4496398"/>
              <a:ext cx="1178310" cy="1429860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E90531-671E-62A0-7824-078B716688CD}"/>
                </a:ext>
              </a:extLst>
            </p:cNvPr>
            <p:cNvSpPr/>
            <p:nvPr/>
          </p:nvSpPr>
          <p:spPr>
            <a:xfrm>
              <a:off x="4286809" y="5839517"/>
              <a:ext cx="2325391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1000 lb/450 kg Capacity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BMI Calculation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EMR/EHR Ready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Integral Carrying Handle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Low Profile Design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endParaRPr lang="en-US" sz="700" dirty="0">
                <a:latin typeface="Arial" panose="020B0604020202020204" pitchFamily="34" charset="0"/>
              </a:endParaRPr>
            </a:p>
          </p:txBody>
        </p:sp>
        <p:pic>
          <p:nvPicPr>
            <p:cNvPr id="38" name="Picture 37">
              <a:hlinkClick r:id="" action="ppaction://noaction"/>
              <a:extLst>
                <a:ext uri="{FF2B5EF4-FFF2-40B4-BE49-F238E27FC236}">
                  <a16:creationId xmlns:a16="http://schemas.microsoft.com/office/drawing/2014/main" id="{128B642D-93F8-1043-F3F4-15B744DA7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31856" y="5117977"/>
              <a:ext cx="1635534" cy="65875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B7FE94-2CE2-E710-5FBE-A0854A74B6D8}"/>
                </a:ext>
              </a:extLst>
            </p:cNvPr>
            <p:cNvSpPr txBox="1"/>
            <p:nvPr/>
          </p:nvSpPr>
          <p:spPr>
            <a:xfrm>
              <a:off x="3892411" y="4528852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6800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6AC497AB-5C81-1843-C69B-8B3555A687E1}"/>
              </a:ext>
            </a:extLst>
          </p:cNvPr>
          <p:cNvSpPr/>
          <p:nvPr/>
        </p:nvSpPr>
        <p:spPr>
          <a:xfrm>
            <a:off x="4737601" y="4502034"/>
            <a:ext cx="313488" cy="219293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A850BE0-E22A-D6DC-23AF-449AB46D1AED}"/>
              </a:ext>
            </a:extLst>
          </p:cNvPr>
          <p:cNvSpPr txBox="1"/>
          <p:nvPr/>
        </p:nvSpPr>
        <p:spPr>
          <a:xfrm>
            <a:off x="4708110" y="4560358"/>
            <a:ext cx="353943" cy="1835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WPS12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5B89F91-9EBE-5597-DDAC-619D2ABEEA77}"/>
              </a:ext>
            </a:extLst>
          </p:cNvPr>
          <p:cNvSpPr/>
          <p:nvPr/>
        </p:nvSpPr>
        <p:spPr>
          <a:xfrm rot="5400000">
            <a:off x="6881608" y="1893318"/>
            <a:ext cx="313488" cy="458656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F98B964-E59F-403F-8BBD-BC57EF46BD73}"/>
              </a:ext>
            </a:extLst>
          </p:cNvPr>
          <p:cNvSpPr/>
          <p:nvPr/>
        </p:nvSpPr>
        <p:spPr>
          <a:xfrm>
            <a:off x="5031351" y="5831714"/>
            <a:ext cx="15634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Large 1in/25 mm High Digits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NSF Approved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Submersible IP67 Rating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Washdown for Sanitary Environments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endParaRPr lang="en-US" sz="700" dirty="0">
              <a:latin typeface="Arial" panose="020B0604020202020204" pitchFamily="34" charset="0"/>
            </a:endParaRPr>
          </a:p>
        </p:txBody>
      </p:sp>
      <p:pic>
        <p:nvPicPr>
          <p:cNvPr id="72" name="Picture 71">
            <a:hlinkClick r:id="" action="ppaction://noaction"/>
            <a:extLst>
              <a:ext uri="{FF2B5EF4-FFF2-40B4-BE49-F238E27FC236}">
                <a16:creationId xmlns:a16="http://schemas.microsoft.com/office/drawing/2014/main" id="{CC86B634-9328-ACEB-4F9C-5642CD13E1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6668" y="4902686"/>
            <a:ext cx="1406917" cy="95748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D51F52D-B6B0-8AD2-0AA6-541EEBAF4A89}"/>
              </a:ext>
            </a:extLst>
          </p:cNvPr>
          <p:cNvSpPr/>
          <p:nvPr/>
        </p:nvSpPr>
        <p:spPr>
          <a:xfrm>
            <a:off x="6541593" y="4502034"/>
            <a:ext cx="313488" cy="219293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9455DA-C268-3C89-4C65-B220C9A91009}"/>
              </a:ext>
            </a:extLst>
          </p:cNvPr>
          <p:cNvSpPr txBox="1"/>
          <p:nvPr/>
        </p:nvSpPr>
        <p:spPr>
          <a:xfrm>
            <a:off x="6519042" y="4578240"/>
            <a:ext cx="353943" cy="2116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PS4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0C30F4E-C3C3-AB7D-8E5B-29BFB9D06906}"/>
              </a:ext>
            </a:extLst>
          </p:cNvPr>
          <p:cNvSpPr/>
          <p:nvPr/>
        </p:nvSpPr>
        <p:spPr>
          <a:xfrm>
            <a:off x="6867377" y="5929742"/>
            <a:ext cx="1845671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1 Gram Divisions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Compact Size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NSF Approved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 Enclosure</a:t>
            </a:r>
          </a:p>
        </p:txBody>
      </p:sp>
      <p:pic>
        <p:nvPicPr>
          <p:cNvPr id="79" name="Picture 78">
            <a:hlinkClick r:id="" action="ppaction://noaction"/>
            <a:extLst>
              <a:ext uri="{FF2B5EF4-FFF2-40B4-BE49-F238E27FC236}">
                <a16:creationId xmlns:a16="http://schemas.microsoft.com/office/drawing/2014/main" id="{F688B10A-E84A-3D6E-0A72-304E08DFC9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2347" y="4693932"/>
            <a:ext cx="1343438" cy="1181728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F62E2BD-6A1B-67FD-6297-57C4A1D8F4E6}"/>
              </a:ext>
            </a:extLst>
          </p:cNvPr>
          <p:cNvSpPr txBox="1"/>
          <p:nvPr/>
        </p:nvSpPr>
        <p:spPr>
          <a:xfrm rot="5400000">
            <a:off x="6861379" y="1885779"/>
            <a:ext cx="353943" cy="45865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PORTIONING SCALES</a:t>
            </a:r>
          </a:p>
        </p:txBody>
      </p:sp>
      <p:sp>
        <p:nvSpPr>
          <p:cNvPr id="2" name="Action Button: Go to Beginning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5AB5676-2788-1E67-9359-38E3E75C212A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8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ction Button: Get Information 76">
            <a:hlinkClick r:id="rId3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BDA8D-6ABE-547F-BAEB-CA51DE810D29}"/>
              </a:ext>
            </a:extLst>
          </p:cNvPr>
          <p:cNvSpPr/>
          <p:nvPr/>
        </p:nvSpPr>
        <p:spPr>
          <a:xfrm>
            <a:off x="227271" y="1653995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DB833-6A7E-309F-9A03-5D90D90B31AC}"/>
              </a:ext>
            </a:extLst>
          </p:cNvPr>
          <p:cNvSpPr txBox="1"/>
          <p:nvPr/>
        </p:nvSpPr>
        <p:spPr>
          <a:xfrm>
            <a:off x="197780" y="1653995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2382E-4B23-1ABA-8F6A-BB329CFDAF26}"/>
              </a:ext>
            </a:extLst>
          </p:cNvPr>
          <p:cNvSpPr/>
          <p:nvPr/>
        </p:nvSpPr>
        <p:spPr>
          <a:xfrm rot="5400000">
            <a:off x="1477229" y="-21343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BF347-E6C1-15F2-93DC-7E83473CF41A}"/>
              </a:ext>
            </a:extLst>
          </p:cNvPr>
          <p:cNvSpPr txBox="1"/>
          <p:nvPr/>
        </p:nvSpPr>
        <p:spPr>
          <a:xfrm rot="5400000">
            <a:off x="1495765" y="28738"/>
            <a:ext cx="353943" cy="27358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BOX HOLDERS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D6E94E-5A53-216F-BE55-16B1B2BE4DA3}"/>
              </a:ext>
            </a:extLst>
          </p:cNvPr>
          <p:cNvSpPr/>
          <p:nvPr/>
        </p:nvSpPr>
        <p:spPr>
          <a:xfrm>
            <a:off x="592178" y="3097163"/>
            <a:ext cx="2613420" cy="718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Accommodates Most Latex Glove Boxes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Detecto Lifetime Guarantee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Installs in Seconds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Open Face Design</a:t>
            </a:r>
          </a:p>
        </p:txBody>
      </p:sp>
      <p:pic>
        <p:nvPicPr>
          <p:cNvPr id="13" name="Picture 12" descr="A white rectangular object with a window&#10;&#10;Description automatically generated">
            <a:extLst>
              <a:ext uri="{FF2B5EF4-FFF2-40B4-BE49-F238E27FC236}">
                <a16:creationId xmlns:a16="http://schemas.microsoft.com/office/drawing/2014/main" id="{ED4C65DF-4F13-3313-B74B-DA631714F3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9" y="1555917"/>
            <a:ext cx="2294187" cy="172064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8C1574C-9889-CDF7-0B26-8B88483C7562}"/>
              </a:ext>
            </a:extLst>
          </p:cNvPr>
          <p:cNvGrpSpPr/>
          <p:nvPr/>
        </p:nvGrpSpPr>
        <p:grpSpPr>
          <a:xfrm>
            <a:off x="3161042" y="1217890"/>
            <a:ext cx="5098459" cy="2608571"/>
            <a:chOff x="3161042" y="1217890"/>
            <a:chExt cx="5098459" cy="26085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715784-55C2-C094-7D6A-8D47040C3F07}"/>
                </a:ext>
              </a:extLst>
            </p:cNvPr>
            <p:cNvSpPr/>
            <p:nvPr/>
          </p:nvSpPr>
          <p:spPr>
            <a:xfrm rot="5400000">
              <a:off x="5553285" y="-1163631"/>
              <a:ext cx="313491" cy="509797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875206-5F7E-CB31-D6DB-E7A8CD78D2A0}"/>
                </a:ext>
              </a:extLst>
            </p:cNvPr>
            <p:cNvSpPr txBox="1"/>
            <p:nvPr/>
          </p:nvSpPr>
          <p:spPr>
            <a:xfrm rot="5400000">
              <a:off x="5590837" y="-1096348"/>
              <a:ext cx="353943" cy="49824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RECEPTACLES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F34C26-7EBB-D5DC-8452-85544863A302}"/>
                </a:ext>
              </a:extLst>
            </p:cNvPr>
            <p:cNvSpPr/>
            <p:nvPr/>
          </p:nvSpPr>
          <p:spPr>
            <a:xfrm>
              <a:off x="3185743" y="1691635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54B43B-1B5F-F2C6-F3EB-0ACFB4AE6D46}"/>
                </a:ext>
              </a:extLst>
            </p:cNvPr>
            <p:cNvSpPr txBox="1"/>
            <p:nvPr/>
          </p:nvSpPr>
          <p:spPr>
            <a:xfrm>
              <a:off x="3167423" y="2019805"/>
              <a:ext cx="353943" cy="1565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MATE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31BFCF-2242-4F4A-6B77-97EEC52286D9}"/>
                </a:ext>
              </a:extLst>
            </p:cNvPr>
            <p:cNvSpPr/>
            <p:nvPr/>
          </p:nvSpPr>
          <p:spPr>
            <a:xfrm>
              <a:off x="3508091" y="2937720"/>
              <a:ext cx="2089159" cy="8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Commercial-grade trash cans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High-grade plastic resists rust, scratches, and denting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4 sizes and 2 standard colors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FM approval for safety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6CEB6E-AD32-000D-091A-C1B764F442D6}"/>
                </a:ext>
              </a:extLst>
            </p:cNvPr>
            <p:cNvSpPr/>
            <p:nvPr/>
          </p:nvSpPr>
          <p:spPr>
            <a:xfrm>
              <a:off x="5637705" y="1693667"/>
              <a:ext cx="313488" cy="213279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0F98C4-C9F3-8B06-2615-6B6F65BF6FFD}"/>
                </a:ext>
              </a:extLst>
            </p:cNvPr>
            <p:cNvSpPr txBox="1"/>
            <p:nvPr/>
          </p:nvSpPr>
          <p:spPr>
            <a:xfrm>
              <a:off x="5619385" y="2021837"/>
              <a:ext cx="353943" cy="156548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 ON CAN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57EBB0-FDA0-B8D4-A132-EF0EAF7D9A4E}"/>
                </a:ext>
              </a:extLst>
            </p:cNvPr>
            <p:cNvSpPr/>
            <p:nvPr/>
          </p:nvSpPr>
          <p:spPr>
            <a:xfrm>
              <a:off x="5960053" y="2939752"/>
              <a:ext cx="2299448" cy="8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Baked Epoxy or Stainless Steel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Durable-Grade Construction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Free Biohazard and Infectious Waste Labels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Heavy-Duty Foot Pedal and Linkage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Self-Closing Lid</a:t>
              </a:r>
            </a:p>
          </p:txBody>
        </p:sp>
        <p:pic>
          <p:nvPicPr>
            <p:cNvPr id="23" name="Picture 22" descr="A tan plastic trash can with a lid&#10;&#10;Description automatically generated">
              <a:extLst>
                <a:ext uri="{FF2B5EF4-FFF2-40B4-BE49-F238E27FC236}">
                  <a16:creationId xmlns:a16="http://schemas.microsoft.com/office/drawing/2014/main" id="{10ABB2F6-55FC-E6C0-455A-9EBCF28C2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048" y="1560791"/>
              <a:ext cx="1125236" cy="1575799"/>
            </a:xfrm>
            <a:prstGeom prst="rect">
              <a:avLst/>
            </a:prstGeom>
          </p:spPr>
        </p:pic>
        <p:pic>
          <p:nvPicPr>
            <p:cNvPr id="25" name="Picture 24" descr="A white box with a black base&#10;&#10;Description automatically generated">
              <a:extLst>
                <a:ext uri="{FF2B5EF4-FFF2-40B4-BE49-F238E27FC236}">
                  <a16:creationId xmlns:a16="http://schemas.microsoft.com/office/drawing/2014/main" id="{AEDB11D1-CDA2-A3DA-5B87-D4C106C56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350" y="1631984"/>
              <a:ext cx="1190830" cy="1394466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F80247-FDAC-D5C2-2660-F4A00E091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5" y="238949"/>
            <a:ext cx="6077527" cy="7984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7BB946-C2AC-12E2-FD9D-E95A9BD3D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228873"/>
            <a:ext cx="6077527" cy="8119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1E001F-EAEE-E286-FD80-A6A25C698ABA}"/>
              </a:ext>
            </a:extLst>
          </p:cNvPr>
          <p:cNvSpPr txBox="1"/>
          <p:nvPr/>
        </p:nvSpPr>
        <p:spPr>
          <a:xfrm>
            <a:off x="1670292" y="369499"/>
            <a:ext cx="5747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NUTRITION/ENDOCRINOLOGY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80" y="139194"/>
            <a:ext cx="1406533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Action Button: Go to Beginning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B7768AF-260D-A724-4665-CCA7075C342A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2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873"/>
            <a:ext cx="6077527" cy="8119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2094" y="247345"/>
            <a:ext cx="39059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</a:rPr>
              <a:t>SURGICAL</a:t>
            </a:r>
          </a:p>
        </p:txBody>
      </p:sp>
      <p:sp>
        <p:nvSpPr>
          <p:cNvPr id="68" name="TextBox 67"/>
          <p:cNvSpPr txBox="1"/>
          <p:nvPr/>
        </p:nvSpPr>
        <p:spPr>
          <a:xfrm rot="5400000">
            <a:off x="1263252" y="3050186"/>
            <a:ext cx="353943" cy="23126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</a:rPr>
              <a:t>WHEELCHAIR SCALES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08" y="139194"/>
            <a:ext cx="1408878" cy="9392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Action Button: Get Information 46">
            <a:hlinkClick r:id="rId5" action="ppaction://hlinksldjump" highlightClick="1"/>
          </p:cNvPr>
          <p:cNvSpPr/>
          <p:nvPr/>
        </p:nvSpPr>
        <p:spPr>
          <a:xfrm>
            <a:off x="11628288" y="198371"/>
            <a:ext cx="342887" cy="343813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534751" y="587316"/>
            <a:ext cx="529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</a:rPr>
              <a:t>MAP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C144AE-3306-4E93-BCFD-1F7474B6A7CA}"/>
              </a:ext>
            </a:extLst>
          </p:cNvPr>
          <p:cNvSpPr/>
          <p:nvPr/>
        </p:nvSpPr>
        <p:spPr>
          <a:xfrm>
            <a:off x="175467" y="1724426"/>
            <a:ext cx="313488" cy="213279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FA83EB7-C112-433D-A01E-4C5E91947A7A}"/>
              </a:ext>
            </a:extLst>
          </p:cNvPr>
          <p:cNvSpPr/>
          <p:nvPr/>
        </p:nvSpPr>
        <p:spPr>
          <a:xfrm rot="5400000">
            <a:off x="2298855" y="-946243"/>
            <a:ext cx="302681" cy="4586568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057D403-D15A-405A-8667-E5440A673A0B}"/>
              </a:ext>
            </a:extLst>
          </p:cNvPr>
          <p:cNvSpPr txBox="1"/>
          <p:nvPr/>
        </p:nvSpPr>
        <p:spPr>
          <a:xfrm>
            <a:off x="156911" y="1818465"/>
            <a:ext cx="353943" cy="20437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APEX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AC78CC-7ACC-4A13-8221-C1D71FD5601B}"/>
              </a:ext>
            </a:extLst>
          </p:cNvPr>
          <p:cNvSpPr/>
          <p:nvPr/>
        </p:nvSpPr>
        <p:spPr>
          <a:xfrm>
            <a:off x="476443" y="2985486"/>
            <a:ext cx="2284613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600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x 0.2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/300 kg x 0.1 kg Capacity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Weight, Height, and Body Mass Index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17 in W x 17 in D x 2.75 in/ </a:t>
            </a: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43.2 cm W x </a:t>
            </a:r>
            <a:b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00" dirty="0">
                <a:latin typeface="Arial" panose="020B0604020202020204" pitchFamily="34" charset="0"/>
                <a:cs typeface="Arial" panose="020B0604020202020204" pitchFamily="34" charset="0"/>
              </a:rPr>
              <a:t>43.2 cm D x 7 cm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H Platform Size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Inline Mechanical Height Rod</a:t>
            </a:r>
          </a:p>
        </p:txBody>
      </p:sp>
      <p:pic>
        <p:nvPicPr>
          <p:cNvPr id="84" name="Picture 83">
            <a:hlinkClick r:id="" action="ppaction://noaction"/>
            <a:extLst>
              <a:ext uri="{FF2B5EF4-FFF2-40B4-BE49-F238E27FC236}">
                <a16:creationId xmlns:a16="http://schemas.microsoft.com/office/drawing/2014/main" id="{A491C60C-EADD-4FB2-8CBC-135DFE32E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358" y="1551129"/>
            <a:ext cx="632631" cy="1469339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C05085EB-9615-4C5D-8E97-FD887E53F376}"/>
              </a:ext>
            </a:extLst>
          </p:cNvPr>
          <p:cNvGrpSpPr/>
          <p:nvPr/>
        </p:nvGrpSpPr>
        <p:grpSpPr>
          <a:xfrm>
            <a:off x="2431783" y="1483320"/>
            <a:ext cx="3159078" cy="2449310"/>
            <a:chOff x="-4083135" y="4118651"/>
            <a:chExt cx="3159078" cy="244931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F5153BB-7994-4DF1-9231-D3B02BF54CFA}"/>
                </a:ext>
              </a:extLst>
            </p:cNvPr>
            <p:cNvSpPr/>
            <p:nvPr/>
          </p:nvSpPr>
          <p:spPr>
            <a:xfrm>
              <a:off x="-4067752" y="4359015"/>
              <a:ext cx="313488" cy="2116745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E7644-66D8-423F-B11E-09934DB42A10}"/>
                </a:ext>
              </a:extLst>
            </p:cNvPr>
            <p:cNvSpPr/>
            <p:nvPr/>
          </p:nvSpPr>
          <p:spPr>
            <a:xfrm>
              <a:off x="-3763603" y="5667715"/>
              <a:ext cx="2839546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Extra-High 1,000-lb/ 500kg Capacity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Sonar Touchless Height Rod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Ultra-Thin Platform Only 1.5 in/3.8 cm High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Multi-Color Touchscreen LCD Display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Displays Weight, Height, and BMI</a:t>
              </a:r>
            </a:p>
          </p:txBody>
        </p:sp>
        <p:pic>
          <p:nvPicPr>
            <p:cNvPr id="93" name="Picture 92">
              <a:hlinkClick r:id="" action="ppaction://noaction"/>
              <a:extLst>
                <a:ext uri="{FF2B5EF4-FFF2-40B4-BE49-F238E27FC236}">
                  <a16:creationId xmlns:a16="http://schemas.microsoft.com/office/drawing/2014/main" id="{B123580A-4CD4-4579-AD4B-E9917C40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263608" y="4118651"/>
              <a:ext cx="889100" cy="1548755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99DD535-0BEC-4636-9C8E-37CBA32CF169}"/>
                </a:ext>
              </a:extLst>
            </p:cNvPr>
            <p:cNvSpPr txBox="1"/>
            <p:nvPr/>
          </p:nvSpPr>
          <p:spPr>
            <a:xfrm>
              <a:off x="-4083135" y="4487423"/>
              <a:ext cx="353943" cy="202803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ICON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86D15D8-4B10-42B0-9572-82573F665492}"/>
              </a:ext>
            </a:extLst>
          </p:cNvPr>
          <p:cNvSpPr txBox="1"/>
          <p:nvPr/>
        </p:nvSpPr>
        <p:spPr>
          <a:xfrm rot="5400000">
            <a:off x="2268005" y="-954171"/>
            <a:ext cx="353943" cy="45970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SCALES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E9587D8-AC82-4382-9367-5B46476FC30A}"/>
              </a:ext>
            </a:extLst>
          </p:cNvPr>
          <p:cNvGrpSpPr/>
          <p:nvPr/>
        </p:nvGrpSpPr>
        <p:grpSpPr>
          <a:xfrm>
            <a:off x="4836497" y="1180196"/>
            <a:ext cx="4426154" cy="2700811"/>
            <a:chOff x="77186" y="1209473"/>
            <a:chExt cx="4426154" cy="270081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A4CC88B-3DB7-4684-9FFA-3008124BDB7C}"/>
                </a:ext>
              </a:extLst>
            </p:cNvPr>
            <p:cNvSpPr/>
            <p:nvPr/>
          </p:nvSpPr>
          <p:spPr>
            <a:xfrm>
              <a:off x="106677" y="1752527"/>
              <a:ext cx="313488" cy="211673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CBB703D-7D57-4628-AF57-2DCD2E286B25}"/>
                </a:ext>
              </a:extLst>
            </p:cNvPr>
            <p:cNvSpPr txBox="1"/>
            <p:nvPr/>
          </p:nvSpPr>
          <p:spPr>
            <a:xfrm>
              <a:off x="77186" y="1734645"/>
              <a:ext cx="353943" cy="18358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6550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8226039-0B23-4F24-B21D-BBEC06641F65}"/>
                </a:ext>
              </a:extLst>
            </p:cNvPr>
            <p:cNvSpPr/>
            <p:nvPr/>
          </p:nvSpPr>
          <p:spPr>
            <a:xfrm rot="5400000">
              <a:off x="2102198" y="-761048"/>
              <a:ext cx="313488" cy="4289595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1E5E685-E438-4312-9253-F009DABE8E1E}"/>
                </a:ext>
              </a:extLst>
            </p:cNvPr>
            <p:cNvSpPr/>
            <p:nvPr/>
          </p:nvSpPr>
          <p:spPr>
            <a:xfrm>
              <a:off x="363481" y="3029978"/>
              <a:ext cx="1853951" cy="880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1,000 lb/450 kg Capacity 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Portable Scale with Vertical </a:t>
              </a:r>
              <a:br>
                <a:rPr lang="en-US" sz="700" dirty="0">
                  <a:latin typeface="Arial" panose="020B0604020202020204" pitchFamily="34" charset="0"/>
                </a:rPr>
              </a:br>
              <a:r>
                <a:rPr lang="en-US" sz="700" dirty="0">
                  <a:latin typeface="Arial" panose="020B0604020202020204" pitchFamily="34" charset="0"/>
                </a:rPr>
                <a:t>Fold-Up Storage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2-way Low-Profile Platform for Easy </a:t>
              </a:r>
              <a:br>
                <a:rPr lang="en-US" sz="700" dirty="0">
                  <a:latin typeface="Arial" panose="020B0604020202020204" pitchFamily="34" charset="0"/>
                </a:rPr>
              </a:br>
              <a:r>
                <a:rPr lang="en-US" sz="700" dirty="0">
                  <a:latin typeface="Arial" panose="020B0604020202020204" pitchFamily="34" charset="0"/>
                </a:rPr>
                <a:t>Patient Access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8063A74-C539-4995-8F56-DDDCDF8146AE}"/>
                </a:ext>
              </a:extLst>
            </p:cNvPr>
            <p:cNvSpPr/>
            <p:nvPr/>
          </p:nvSpPr>
          <p:spPr>
            <a:xfrm>
              <a:off x="2351666" y="1752527"/>
              <a:ext cx="313488" cy="2116732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8D1F412-7E07-4F0D-959B-B69CF9D2E8B2}"/>
                </a:ext>
              </a:extLst>
            </p:cNvPr>
            <p:cNvSpPr txBox="1"/>
            <p:nvPr/>
          </p:nvSpPr>
          <p:spPr>
            <a:xfrm>
              <a:off x="2329115" y="1752527"/>
              <a:ext cx="353943" cy="2116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7550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82BE83D-C386-47C6-87FB-FE59C32BC361}"/>
                </a:ext>
              </a:extLst>
            </p:cNvPr>
            <p:cNvSpPr/>
            <p:nvPr/>
          </p:nvSpPr>
          <p:spPr>
            <a:xfrm>
              <a:off x="2606934" y="2987867"/>
              <a:ext cx="1896406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1,000 lb/300 kg Capacity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Wi-fi for EMR/EHR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Sturdy Steel Construction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Compact Storage</a:t>
              </a:r>
            </a:p>
            <a:p>
              <a:pPr marL="173038" indent="-173038">
                <a:lnSpc>
                  <a:spcPct val="150000"/>
                </a:lnSpc>
                <a:buClr>
                  <a:srgbClr val="0070C0"/>
                </a:buClr>
                <a:buSzPct val="124000"/>
                <a:buFont typeface="Futura Std Book" panose="020B0502020204020303" pitchFamily="34" charset="0"/>
                <a:buChar char="•"/>
              </a:pPr>
              <a:r>
                <a:rPr lang="en-US" sz="700" dirty="0">
                  <a:latin typeface="Arial" panose="020B0604020202020204" pitchFamily="34" charset="0"/>
                </a:rPr>
                <a:t>Slim 6.6-inch/17-cm Compact Profile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EDAC9B3-74E3-4E7D-BD2F-09103DBD8086}"/>
                </a:ext>
              </a:extLst>
            </p:cNvPr>
            <p:cNvSpPr txBox="1"/>
            <p:nvPr/>
          </p:nvSpPr>
          <p:spPr>
            <a:xfrm rot="5400000">
              <a:off x="2081969" y="-758353"/>
              <a:ext cx="353943" cy="428959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spc="300" dirty="0">
                  <a:solidFill>
                    <a:schemeClr val="bg1"/>
                  </a:solidFill>
                  <a:latin typeface="Arial" panose="020B0604020202020204" pitchFamily="34" charset="0"/>
                </a:rPr>
                <a:t>WHEELCHAIR SCALES</a:t>
              </a:r>
            </a:p>
          </p:txBody>
        </p:sp>
      </p:grpSp>
      <p:pic>
        <p:nvPicPr>
          <p:cNvPr id="60" name="Picture 59">
            <a:hlinkClick r:id="" action="ppaction://noaction"/>
            <a:extLst>
              <a:ext uri="{FF2B5EF4-FFF2-40B4-BE49-F238E27FC236}">
                <a16:creationId xmlns:a16="http://schemas.microsoft.com/office/drawing/2014/main" id="{ADB7DB78-5192-406D-82BF-9720AC2268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17" y="1611701"/>
            <a:ext cx="1416839" cy="142874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8428F873-044E-F506-9941-AF193AFDABF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31" y="1606604"/>
            <a:ext cx="1452166" cy="14392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2244F6-9152-8570-F240-BAA431435BAD}"/>
              </a:ext>
            </a:extLst>
          </p:cNvPr>
          <p:cNvSpPr/>
          <p:nvPr/>
        </p:nvSpPr>
        <p:spPr>
          <a:xfrm>
            <a:off x="9388330" y="1629994"/>
            <a:ext cx="313488" cy="2161891"/>
          </a:xfrm>
          <a:prstGeom prst="rect">
            <a:avLst/>
          </a:prstGeom>
          <a:gradFill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24FE77-7DC8-B3A0-A7C4-E5080D614C05}"/>
              </a:ext>
            </a:extLst>
          </p:cNvPr>
          <p:cNvSpPr txBox="1"/>
          <p:nvPr/>
        </p:nvSpPr>
        <p:spPr>
          <a:xfrm>
            <a:off x="9358839" y="1629994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WPS12UT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D21DD-F4E2-6407-560D-1BC7D7E3DDF3}"/>
              </a:ext>
            </a:extLst>
          </p:cNvPr>
          <p:cNvSpPr/>
          <p:nvPr/>
        </p:nvSpPr>
        <p:spPr>
          <a:xfrm rot="5400000">
            <a:off x="10560184" y="32760"/>
            <a:ext cx="313488" cy="2657196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FC869-8048-1C10-DCDE-471B8FED8776}"/>
              </a:ext>
            </a:extLst>
          </p:cNvPr>
          <p:cNvSpPr txBox="1"/>
          <p:nvPr/>
        </p:nvSpPr>
        <p:spPr>
          <a:xfrm rot="5400000">
            <a:off x="10497694" y="225578"/>
            <a:ext cx="353943" cy="2294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DIAPER SCALES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1CB20F-CF35-69AF-FE7F-7CE3AD721A88}"/>
              </a:ext>
            </a:extLst>
          </p:cNvPr>
          <p:cNvSpPr/>
          <p:nvPr/>
        </p:nvSpPr>
        <p:spPr>
          <a:xfrm>
            <a:off x="9742274" y="2784095"/>
            <a:ext cx="2079486" cy="104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Measure Fluids or Blood Loss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 During Clinical Procedures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Weigh Chux Pad / Wet Diapers /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 Lap Sponges / Organs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Six Different Capacities, Including </a:t>
            </a:r>
            <a:br>
              <a:rPr lang="en-US" sz="700" dirty="0"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192 oz x 0.05 oz  and 5,500 g x 1 g</a:t>
            </a:r>
          </a:p>
        </p:txBody>
      </p:sp>
      <p:pic>
        <p:nvPicPr>
          <p:cNvPr id="16" name="Picture 15" descr="A blue bag in a bowl on a scale&#10;&#10;Description automatically generated">
            <a:extLst>
              <a:ext uri="{FF2B5EF4-FFF2-40B4-BE49-F238E27FC236}">
                <a16:creationId xmlns:a16="http://schemas.microsoft.com/office/drawing/2014/main" id="{885ABEEE-3D5F-3E28-8A8A-0529408EA0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565" y="1634383"/>
            <a:ext cx="1317717" cy="11032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01B201-34BA-FBF0-B032-9A21BB99AF65}"/>
              </a:ext>
            </a:extLst>
          </p:cNvPr>
          <p:cNvSpPr/>
          <p:nvPr/>
        </p:nvSpPr>
        <p:spPr>
          <a:xfrm rot="5400000">
            <a:off x="2632618" y="1772386"/>
            <a:ext cx="313491" cy="509797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A3E3EC-19DC-8738-0597-524DD1DE1C95}"/>
              </a:ext>
            </a:extLst>
          </p:cNvPr>
          <p:cNvSpPr txBox="1"/>
          <p:nvPr/>
        </p:nvSpPr>
        <p:spPr>
          <a:xfrm rot="5400000">
            <a:off x="2687466" y="1856965"/>
            <a:ext cx="353943" cy="4947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RECEPTACLES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33DDFC-902B-EC6F-06DF-945100D02030}"/>
              </a:ext>
            </a:extLst>
          </p:cNvPr>
          <p:cNvSpPr/>
          <p:nvPr/>
        </p:nvSpPr>
        <p:spPr>
          <a:xfrm>
            <a:off x="265076" y="4627652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591DE-A53A-AAA6-5CE8-C7863AE6D120}"/>
              </a:ext>
            </a:extLst>
          </p:cNvPr>
          <p:cNvSpPr txBox="1"/>
          <p:nvPr/>
        </p:nvSpPr>
        <p:spPr>
          <a:xfrm>
            <a:off x="246756" y="4955822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76CD58-5D30-7098-C994-A2413700660F}"/>
              </a:ext>
            </a:extLst>
          </p:cNvPr>
          <p:cNvSpPr/>
          <p:nvPr/>
        </p:nvSpPr>
        <p:spPr>
          <a:xfrm>
            <a:off x="587424" y="5873737"/>
            <a:ext cx="2089159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Commercial-grade trash cans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High-grade plastic resists rust, scratches, and denting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4 sizes and 2 standard colors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FM approval for safety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D59875-0455-440F-C3B8-0838D3D17EE9}"/>
              </a:ext>
            </a:extLst>
          </p:cNvPr>
          <p:cNvSpPr/>
          <p:nvPr/>
        </p:nvSpPr>
        <p:spPr>
          <a:xfrm>
            <a:off x="2717038" y="4629684"/>
            <a:ext cx="313488" cy="2132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CE4268-BA3E-869E-9D2A-00549D36B6A7}"/>
              </a:ext>
            </a:extLst>
          </p:cNvPr>
          <p:cNvSpPr txBox="1"/>
          <p:nvPr/>
        </p:nvSpPr>
        <p:spPr>
          <a:xfrm>
            <a:off x="2698718" y="4957854"/>
            <a:ext cx="353943" cy="15654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ON CAN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DC8EDF-3C33-C564-D860-B2F90B381A39}"/>
              </a:ext>
            </a:extLst>
          </p:cNvPr>
          <p:cNvSpPr/>
          <p:nvPr/>
        </p:nvSpPr>
        <p:spPr>
          <a:xfrm>
            <a:off x="3039386" y="5875769"/>
            <a:ext cx="2299448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Baked Epoxy or 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Durable-Grade Construction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Free Biohazard and Infectious Waste Labels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Heavy-Duty Foot Pedal and Linkage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Self-Closing Lid</a:t>
            </a:r>
          </a:p>
        </p:txBody>
      </p:sp>
      <p:pic>
        <p:nvPicPr>
          <p:cNvPr id="25" name="Picture 24" descr="A red trash can with a li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FCE349CC-757D-02BF-44A8-B09DBD10867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7" y="4606566"/>
            <a:ext cx="1055848" cy="1344383"/>
          </a:xfrm>
          <a:prstGeom prst="rect">
            <a:avLst/>
          </a:prstGeom>
        </p:spPr>
      </p:pic>
      <p:pic>
        <p:nvPicPr>
          <p:cNvPr id="26" name="Picture 25" descr="A silver rectangular object with a black background&#10;&#10;Description automatically generated">
            <a:hlinkClick r:id="" action="ppaction://noaction"/>
            <a:extLst>
              <a:ext uri="{FF2B5EF4-FFF2-40B4-BE49-F238E27FC236}">
                <a16:creationId xmlns:a16="http://schemas.microsoft.com/office/drawing/2014/main" id="{9AE4C85E-728A-D1E7-3438-E7204AC2E7B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77" y="4637041"/>
            <a:ext cx="847286" cy="125240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7A8F85-AF01-8DF6-4E9E-D7F0AD9B1D14}"/>
              </a:ext>
            </a:extLst>
          </p:cNvPr>
          <p:cNvSpPr/>
          <p:nvPr/>
        </p:nvSpPr>
        <p:spPr>
          <a:xfrm>
            <a:off x="5443380" y="4606566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53B4DC-D8B9-8F03-1BAF-0717016B1010}"/>
              </a:ext>
            </a:extLst>
          </p:cNvPr>
          <p:cNvSpPr txBox="1"/>
          <p:nvPr/>
        </p:nvSpPr>
        <p:spPr>
          <a:xfrm>
            <a:off x="5413889" y="4606566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EBC247-043E-F8F6-1D8C-164ADE1CCC15}"/>
              </a:ext>
            </a:extLst>
          </p:cNvPr>
          <p:cNvSpPr/>
          <p:nvPr/>
        </p:nvSpPr>
        <p:spPr>
          <a:xfrm rot="5400000">
            <a:off x="6693338" y="2916320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9E03C1-DC69-937C-8470-FBAF6EBC7266}"/>
              </a:ext>
            </a:extLst>
          </p:cNvPr>
          <p:cNvSpPr txBox="1"/>
          <p:nvPr/>
        </p:nvSpPr>
        <p:spPr>
          <a:xfrm rot="5400000">
            <a:off x="6673109" y="2927634"/>
            <a:ext cx="353943" cy="28134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CARTS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647EE-B3A0-6BDE-68D3-E7D9D2F706E8}"/>
              </a:ext>
            </a:extLst>
          </p:cNvPr>
          <p:cNvSpPr txBox="1"/>
          <p:nvPr/>
        </p:nvSpPr>
        <p:spPr>
          <a:xfrm>
            <a:off x="5800810" y="6049734"/>
            <a:ext cx="2098544" cy="71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360-Degree Rotation for Tight Corners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Available in 5- or 6-Drawer Models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Push Handle with User-Friendly Design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Quality Steel Cart Body Construction</a:t>
            </a:r>
          </a:p>
        </p:txBody>
      </p:sp>
      <p:pic>
        <p:nvPicPr>
          <p:cNvPr id="35" name="Picture 34" descr="A blue and white medical cart&#10;&#10;Description automatically generated">
            <a:extLst>
              <a:ext uri="{FF2B5EF4-FFF2-40B4-BE49-F238E27FC236}">
                <a16:creationId xmlns:a16="http://schemas.microsoft.com/office/drawing/2014/main" id="{DCD73D93-84FE-9358-5C39-A3909958427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51" y="4507009"/>
            <a:ext cx="1107892" cy="16464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FEA263D-B4A8-3E4D-F3A5-0570DE2CF97D}"/>
              </a:ext>
            </a:extLst>
          </p:cNvPr>
          <p:cNvSpPr/>
          <p:nvPr/>
        </p:nvSpPr>
        <p:spPr>
          <a:xfrm>
            <a:off x="8392918" y="4598923"/>
            <a:ext cx="313488" cy="216189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A5AD9C-5122-A2A3-75E9-EEAE116FF7DC}"/>
              </a:ext>
            </a:extLst>
          </p:cNvPr>
          <p:cNvSpPr txBox="1"/>
          <p:nvPr/>
        </p:nvSpPr>
        <p:spPr>
          <a:xfrm>
            <a:off x="8363427" y="4598923"/>
            <a:ext cx="353943" cy="2015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GH3SS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57D19E-48EB-C4FD-26E6-E8D211FB0094}"/>
              </a:ext>
            </a:extLst>
          </p:cNvPr>
          <p:cNvSpPr/>
          <p:nvPr/>
        </p:nvSpPr>
        <p:spPr>
          <a:xfrm rot="5400000">
            <a:off x="9642876" y="2923585"/>
            <a:ext cx="313488" cy="281340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251D56-BA7D-1CCE-AB5E-5B6415F85287}"/>
              </a:ext>
            </a:extLst>
          </p:cNvPr>
          <p:cNvSpPr txBox="1"/>
          <p:nvPr/>
        </p:nvSpPr>
        <p:spPr>
          <a:xfrm rot="5400000">
            <a:off x="9678607" y="2934899"/>
            <a:ext cx="353943" cy="28134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BOX HOLDERS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05C337-CBE9-E249-AC9A-03EFF022BEBD}"/>
              </a:ext>
            </a:extLst>
          </p:cNvPr>
          <p:cNvSpPr/>
          <p:nvPr/>
        </p:nvSpPr>
        <p:spPr>
          <a:xfrm>
            <a:off x="8734365" y="5880593"/>
            <a:ext cx="261342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Accommodates Most Latex Glove Boxes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Detecto Lifetime Guarantee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Installs in Seconds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Stainless Steel</a:t>
            </a:r>
          </a:p>
          <a:p>
            <a:pPr marL="173038" indent="-173038">
              <a:lnSpc>
                <a:spcPct val="150000"/>
              </a:lnSpc>
              <a:buClr>
                <a:srgbClr val="0070C0"/>
              </a:buClr>
              <a:buSzPct val="124000"/>
              <a:buFont typeface="Futura Std Book" panose="020B0502020204020303" pitchFamily="34" charset="0"/>
              <a:buChar char="•"/>
            </a:pPr>
            <a:r>
              <a:rPr lang="en-US" sz="700" dirty="0">
                <a:latin typeface="Arial" panose="020B0604020202020204" pitchFamily="34" charset="0"/>
              </a:rPr>
              <a:t>Open Face Design</a:t>
            </a:r>
          </a:p>
        </p:txBody>
      </p:sp>
      <p:pic>
        <p:nvPicPr>
          <p:cNvPr id="43" name="Picture 42" descr="A white box with a window&#10;&#10;Description automatically generated">
            <a:extLst>
              <a:ext uri="{FF2B5EF4-FFF2-40B4-BE49-F238E27FC236}">
                <a16:creationId xmlns:a16="http://schemas.microsoft.com/office/drawing/2014/main" id="{F300A497-5D0F-E6C3-BD0A-2B229A5C223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626" y="4643705"/>
            <a:ext cx="1521253" cy="1294611"/>
          </a:xfrm>
          <a:prstGeom prst="rect">
            <a:avLst/>
          </a:prstGeom>
        </p:spPr>
      </p:pic>
      <p:sp>
        <p:nvSpPr>
          <p:cNvPr id="3" name="Action Button: Go to Beginning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64F0C7B-FA0B-DE30-7DA6-3AEC1F7A000C}"/>
              </a:ext>
            </a:extLst>
          </p:cNvPr>
          <p:cNvSpPr/>
          <p:nvPr/>
        </p:nvSpPr>
        <p:spPr>
          <a:xfrm>
            <a:off x="11665433" y="6313681"/>
            <a:ext cx="399278" cy="399278"/>
          </a:xfrm>
          <a:prstGeom prst="actionButtonBeginning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7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6112</TotalTime>
  <Words>3511</Words>
  <Application>Microsoft Office PowerPoint</Application>
  <PresentationFormat>Widescreen</PresentationFormat>
  <Paragraphs>848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Tahoma</vt:lpstr>
      <vt:lpstr>Calibri</vt:lpstr>
      <vt:lpstr>Rockwell</vt:lpstr>
      <vt:lpstr>Wingdings</vt:lpstr>
      <vt:lpstr>Futura Std Book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Stevens</dc:creator>
  <cp:lastModifiedBy>Justin Joines</cp:lastModifiedBy>
  <cp:revision>480</cp:revision>
  <dcterms:created xsi:type="dcterms:W3CDTF">2017-04-21T09:11:33Z</dcterms:created>
  <dcterms:modified xsi:type="dcterms:W3CDTF">2024-09-11T14:18:45Z</dcterms:modified>
</cp:coreProperties>
</file>