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13810442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68AACF-9E53-4994-AD02-D1C1F592B983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8F43F8-6F35-4E76-AC98-4CBC79776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8637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3709" y="2179298"/>
            <a:ext cx="11508193" cy="762394"/>
          </a:xfrm>
        </p:spPr>
        <p:txBody>
          <a:bodyPr anchor="b">
            <a:normAutofit/>
          </a:bodyPr>
          <a:lstStyle>
            <a:lvl1pPr algn="ctr">
              <a:lnSpc>
                <a:spcPct val="80000"/>
              </a:lnSpc>
              <a:spcBef>
                <a:spcPts val="0"/>
              </a:spcBef>
              <a:defRPr sz="2400" b="1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23709" y="2968565"/>
            <a:ext cx="11508193" cy="1055064"/>
          </a:xfrm>
        </p:spPr>
        <p:txBody>
          <a:bodyPr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1800" cap="none">
                <a:solidFill>
                  <a:schemeClr val="bg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5F113E-E950-4103-BD3D-3CE4278AB3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822A163-EF8E-4D29-97AC-18DCB58E8A1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68476D5-ADA1-42E7-8F9B-FD64C30C97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4166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>
            <a:lvl1pPr>
              <a:lnSpc>
                <a:spcPct val="80000"/>
              </a:lnSpc>
              <a:defRPr>
                <a:solidFill>
                  <a:srgbClr val="595959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1385" y="1593908"/>
            <a:ext cx="11377539" cy="4850018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  <a:lvl2pPr>
              <a:defRPr>
                <a:solidFill>
                  <a:srgbClr val="595959"/>
                </a:solidFill>
              </a:defRPr>
            </a:lvl2pPr>
            <a:lvl3pPr>
              <a:defRPr>
                <a:solidFill>
                  <a:srgbClr val="595959"/>
                </a:solidFill>
              </a:defRPr>
            </a:lvl3pPr>
            <a:lvl4pPr>
              <a:defRPr>
                <a:solidFill>
                  <a:srgbClr val="595959"/>
                </a:solidFill>
              </a:defRPr>
            </a:lvl4pPr>
            <a:lvl5pPr>
              <a:defRPr>
                <a:solidFill>
                  <a:srgbClr val="595959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21012" y="6492775"/>
            <a:ext cx="570989" cy="3163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00">
                <a:solidFill>
                  <a:srgbClr val="595959"/>
                </a:solidFill>
                <a:latin typeface="Arial"/>
                <a:cs typeface="Arial"/>
              </a:defRPr>
            </a:lvl1pPr>
          </a:lstStyle>
          <a:p>
            <a:fld id="{C68476D5-ADA1-42E7-8F9B-FD64C30C97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8291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>
            <a:lvl1pPr>
              <a:lnSpc>
                <a:spcPct val="80000"/>
              </a:lnSpc>
              <a:defRPr>
                <a:solidFill>
                  <a:srgbClr val="59595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1384" y="1585520"/>
            <a:ext cx="5419696" cy="4858406"/>
          </a:xfrm>
        </p:spPr>
        <p:txBody>
          <a:bodyPr>
            <a:normAutofit/>
          </a:bodyPr>
          <a:lstStyle>
            <a:lvl1pPr>
              <a:defRPr sz="1350">
                <a:solidFill>
                  <a:srgbClr val="595959"/>
                </a:solidFill>
              </a:defRPr>
            </a:lvl1pPr>
            <a:lvl2pPr>
              <a:defRPr sz="1200">
                <a:solidFill>
                  <a:srgbClr val="595959"/>
                </a:solidFill>
              </a:defRPr>
            </a:lvl2pPr>
            <a:lvl3pPr>
              <a:defRPr sz="1050">
                <a:solidFill>
                  <a:srgbClr val="595959"/>
                </a:solidFill>
              </a:defRPr>
            </a:lvl3pPr>
            <a:lvl4pPr>
              <a:defRPr sz="900">
                <a:solidFill>
                  <a:srgbClr val="595959"/>
                </a:solidFill>
              </a:defRPr>
            </a:lvl4pPr>
            <a:lvl5pPr>
              <a:defRPr sz="900">
                <a:solidFill>
                  <a:srgbClr val="595959"/>
                </a:solidFill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0524" y="1585520"/>
            <a:ext cx="5778401" cy="4858406"/>
          </a:xfrm>
        </p:spPr>
        <p:txBody>
          <a:bodyPr>
            <a:normAutofit/>
          </a:bodyPr>
          <a:lstStyle>
            <a:lvl1pPr>
              <a:defRPr sz="1350">
                <a:solidFill>
                  <a:srgbClr val="595959"/>
                </a:solidFill>
              </a:defRPr>
            </a:lvl1pPr>
            <a:lvl2pPr>
              <a:defRPr sz="1200">
                <a:solidFill>
                  <a:srgbClr val="595959"/>
                </a:solidFill>
              </a:defRPr>
            </a:lvl2pPr>
            <a:lvl3pPr>
              <a:defRPr sz="1050">
                <a:solidFill>
                  <a:srgbClr val="595959"/>
                </a:solidFill>
              </a:defRPr>
            </a:lvl3pPr>
            <a:lvl4pPr>
              <a:defRPr sz="900">
                <a:solidFill>
                  <a:srgbClr val="595959"/>
                </a:solidFill>
              </a:defRPr>
            </a:lvl4pPr>
            <a:lvl5pPr>
              <a:defRPr sz="900">
                <a:solidFill>
                  <a:srgbClr val="595959"/>
                </a:solidFill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91386" y="6443926"/>
            <a:ext cx="9743185" cy="414074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621012" y="6492775"/>
            <a:ext cx="570989" cy="31637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C68476D5-ADA1-42E7-8F9B-FD64C30C97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803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91384" y="6443926"/>
            <a:ext cx="9709629" cy="414074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621012" y="6492775"/>
            <a:ext cx="570989" cy="31637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C68476D5-ADA1-42E7-8F9B-FD64C30C97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2602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3342" y="6443926"/>
            <a:ext cx="9742415" cy="414074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621012" y="6492775"/>
            <a:ext cx="570989" cy="31637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C68476D5-ADA1-42E7-8F9B-FD64C30C97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8314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692499"/>
            <a:ext cx="4011084" cy="1162050"/>
          </a:xfrm>
        </p:spPr>
        <p:txBody>
          <a:bodyPr anchor="ctr" anchorCtr="0">
            <a:noAutofit/>
          </a:bodyPr>
          <a:lstStyle>
            <a:lvl1pPr algn="l">
              <a:lnSpc>
                <a:spcPct val="80000"/>
              </a:lnSpc>
              <a:defRPr sz="1800" b="1">
                <a:solidFill>
                  <a:srgbClr val="59595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692501"/>
            <a:ext cx="6815667" cy="5683135"/>
          </a:xfrm>
        </p:spPr>
        <p:txBody>
          <a:bodyPr>
            <a:normAutofit/>
          </a:bodyPr>
          <a:lstStyle>
            <a:lvl1pPr>
              <a:defRPr sz="1350">
                <a:solidFill>
                  <a:srgbClr val="595959"/>
                </a:solidFill>
              </a:defRPr>
            </a:lvl1pPr>
            <a:lvl2pPr>
              <a:defRPr sz="1200">
                <a:solidFill>
                  <a:srgbClr val="595959"/>
                </a:solidFill>
              </a:defRPr>
            </a:lvl2pPr>
            <a:lvl3pPr>
              <a:defRPr sz="1050">
                <a:solidFill>
                  <a:srgbClr val="595959"/>
                </a:solidFill>
              </a:defRPr>
            </a:lvl3pPr>
            <a:lvl4pPr>
              <a:defRPr sz="900">
                <a:solidFill>
                  <a:srgbClr val="595959"/>
                </a:solidFill>
              </a:defRPr>
            </a:lvl4pPr>
            <a:lvl5pPr>
              <a:defRPr sz="900">
                <a:solidFill>
                  <a:srgbClr val="595959"/>
                </a:solidFill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854550"/>
            <a:ext cx="4011084" cy="4521084"/>
          </a:xfrm>
        </p:spPr>
        <p:txBody>
          <a:bodyPr/>
          <a:lstStyle>
            <a:lvl1pPr marL="0" indent="0">
              <a:buNone/>
              <a:defRPr sz="1050">
                <a:solidFill>
                  <a:srgbClr val="595959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09600" y="6443926"/>
            <a:ext cx="9613784" cy="414074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621012" y="6492775"/>
            <a:ext cx="570989" cy="31637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C68476D5-ADA1-42E7-8F9B-FD64C30C97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4996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18FD4AC-69AE-B046-83DA-EC67A73B8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21011" y="6475202"/>
            <a:ext cx="570989" cy="316376"/>
          </a:xfrm>
        </p:spPr>
        <p:txBody>
          <a:bodyPr/>
          <a:lstStyle/>
          <a:p>
            <a:fld id="{86EE3B91-0CDF-524E-B62C-4C2DB61B82A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5370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3601"/>
            <a:ext cx="12192000" cy="84820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1385" y="676177"/>
            <a:ext cx="11377539" cy="848208"/>
          </a:xfrm>
          <a:prstGeom prst="rect">
            <a:avLst/>
          </a:prstGeom>
          <a:effectLst/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1385" y="1585521"/>
            <a:ext cx="11377539" cy="48584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91383" y="6443926"/>
            <a:ext cx="9687260" cy="4140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00">
                <a:solidFill>
                  <a:srgbClr val="595959"/>
                </a:solidFill>
                <a:latin typeface="Arial"/>
                <a:cs typeface="Trebuchet MS"/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21012" y="6515232"/>
            <a:ext cx="570989" cy="3163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00">
                <a:solidFill>
                  <a:srgbClr val="595959"/>
                </a:solidFill>
                <a:latin typeface="Arial"/>
                <a:cs typeface="Arial"/>
              </a:defRPr>
            </a:lvl1pPr>
          </a:lstStyle>
          <a:p>
            <a:fld id="{C68476D5-ADA1-42E7-8F9B-FD64C30C9708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118276E-7C5A-4089-935D-E3314F8CAEDE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9985170" y="6558112"/>
            <a:ext cx="1635842" cy="279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3593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 xmlns:p14="http://schemas.microsoft.com/office/powerpoint/2010/main">
        <p:fade/>
      </p:transition>
    </mc:Fallback>
  </mc:AlternateContent>
  <p:hf hdr="0" ftr="0" dt="0"/>
  <p:txStyles>
    <p:titleStyle>
      <a:lvl1pPr algn="l" defTabSz="342900" rtl="0" eaLnBrk="1" latinLnBrk="0" hangingPunct="1">
        <a:lnSpc>
          <a:spcPct val="90000"/>
        </a:lnSpc>
        <a:spcBef>
          <a:spcPts val="0"/>
        </a:spcBef>
        <a:buNone/>
        <a:defRPr sz="1800" b="1" i="0" kern="1200" cap="none" spc="0">
          <a:ln w="18415" cmpd="sng">
            <a:noFill/>
            <a:prstDash val="solid"/>
          </a:ln>
          <a:solidFill>
            <a:srgbClr val="595959"/>
          </a:solidFill>
          <a:effectLst/>
          <a:latin typeface="Arial"/>
          <a:ea typeface="+mj-ea"/>
          <a:cs typeface="Arial"/>
        </a:defRPr>
      </a:lvl1pPr>
    </p:titleStyle>
    <p:bodyStyle>
      <a:lvl1pPr marL="257175" indent="-257175" algn="l" defTabSz="342900" rtl="0" eaLnBrk="1" latinLnBrk="0" hangingPunct="1">
        <a:spcBef>
          <a:spcPct val="20000"/>
        </a:spcBef>
        <a:buClr>
          <a:srgbClr val="A2945E"/>
        </a:buClr>
        <a:buFont typeface="Arial"/>
        <a:buChar char="•"/>
        <a:defRPr sz="1350" kern="1200">
          <a:solidFill>
            <a:srgbClr val="595959"/>
          </a:solidFill>
          <a:latin typeface="Arial"/>
          <a:ea typeface="+mn-ea"/>
          <a:cs typeface="Arial"/>
        </a:defRPr>
      </a:lvl1pPr>
      <a:lvl2pPr marL="557213" indent="-214313" algn="l" defTabSz="342900" rtl="0" eaLnBrk="1" latinLnBrk="0" hangingPunct="1">
        <a:spcBef>
          <a:spcPct val="20000"/>
        </a:spcBef>
        <a:buClr>
          <a:srgbClr val="A2945E"/>
        </a:buClr>
        <a:buFont typeface="Arial"/>
        <a:buChar char="•"/>
        <a:defRPr sz="1200" kern="1200">
          <a:solidFill>
            <a:srgbClr val="595959"/>
          </a:solidFill>
          <a:latin typeface="Arial"/>
          <a:ea typeface="+mn-ea"/>
          <a:cs typeface="Arial"/>
        </a:defRPr>
      </a:lvl2pPr>
      <a:lvl3pPr marL="857250" indent="-171450" algn="l" defTabSz="342900" rtl="0" eaLnBrk="1" latinLnBrk="0" hangingPunct="1">
        <a:spcBef>
          <a:spcPct val="20000"/>
        </a:spcBef>
        <a:buClr>
          <a:srgbClr val="A2945E"/>
        </a:buClr>
        <a:buFont typeface="Arial"/>
        <a:buChar char="•"/>
        <a:defRPr sz="1050" kern="1200">
          <a:solidFill>
            <a:srgbClr val="595959"/>
          </a:solidFill>
          <a:latin typeface="Arial"/>
          <a:ea typeface="+mn-ea"/>
          <a:cs typeface="Arial"/>
        </a:defRPr>
      </a:lvl3pPr>
      <a:lvl4pPr marL="1200150" indent="-171450" algn="l" defTabSz="342900" rtl="0" eaLnBrk="1" latinLnBrk="0" hangingPunct="1">
        <a:spcBef>
          <a:spcPct val="20000"/>
        </a:spcBef>
        <a:buClr>
          <a:srgbClr val="A2945E"/>
        </a:buClr>
        <a:buFont typeface="Arial"/>
        <a:buChar char="•"/>
        <a:defRPr sz="900" kern="1200">
          <a:solidFill>
            <a:srgbClr val="595959"/>
          </a:solidFill>
          <a:latin typeface="Arial"/>
          <a:ea typeface="+mn-ea"/>
          <a:cs typeface="Arial"/>
        </a:defRPr>
      </a:lvl4pPr>
      <a:lvl5pPr marL="1543050" indent="-171450" algn="l" defTabSz="342900" rtl="0" eaLnBrk="1" latinLnBrk="0" hangingPunct="1">
        <a:spcBef>
          <a:spcPct val="20000"/>
        </a:spcBef>
        <a:buClr>
          <a:srgbClr val="A2945E"/>
        </a:buClr>
        <a:buFont typeface="Arial"/>
        <a:buChar char="•"/>
        <a:defRPr sz="900" kern="1200">
          <a:solidFill>
            <a:srgbClr val="595959"/>
          </a:solidFill>
          <a:latin typeface="Arial"/>
          <a:ea typeface="+mn-ea"/>
          <a:cs typeface="Arial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5" Type="http://schemas.openxmlformats.org/officeDocument/2006/relationships/hyperlink" Target="https://www.perrigodirect.com/Health-OTC/GoodSense_Arthritis_Pain_Relieving_Gel_Diclofenac_Sodium_Topical_Gel_1PERCENT?cclcl=en_US" TargetMode="External"/><Relationship Id="rId4" Type="http://schemas.openxmlformats.org/officeDocument/2006/relationships/hyperlink" Target="https://www.perrigodirect.com/Health-OTC/GoodSense-Chocolate-Calcium-Chews-Dietary-Supplement-60-ea?cclcl=en_U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247B18-6BCF-A0E0-563C-81267617C6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2B974E7-ADE9-5AE7-FB6B-FEC3EB0D55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65338" y="2163872"/>
            <a:ext cx="5634446" cy="3342467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1031" name="Title 1">
            <a:extLst>
              <a:ext uri="{FF2B5EF4-FFF2-40B4-BE49-F238E27FC236}">
                <a16:creationId xmlns:a16="http://schemas.microsoft.com/office/drawing/2014/main" id="{5C2B8C99-03AA-6A1A-993B-1487D1085A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6722" y="1001822"/>
            <a:ext cx="6096004" cy="1162050"/>
          </a:xfrm>
        </p:spPr>
        <p:txBody>
          <a:bodyPr/>
          <a:lstStyle/>
          <a:p>
            <a:pPr algn="ctr"/>
            <a:r>
              <a:rPr lang="en-US" sz="6600" dirty="0">
                <a:solidFill>
                  <a:srgbClr val="0070C0"/>
                </a:solidFill>
              </a:rPr>
              <a:t>SAVE </a:t>
            </a:r>
            <a:r>
              <a:rPr lang="en-US" sz="6600" dirty="0">
                <a:solidFill>
                  <a:srgbClr val="C00000"/>
                </a:solidFill>
              </a:rPr>
              <a:t>25%</a:t>
            </a:r>
            <a:br>
              <a:rPr lang="en-US" sz="4600" dirty="0">
                <a:solidFill>
                  <a:srgbClr val="0070C0"/>
                </a:solidFill>
              </a:rPr>
            </a:br>
            <a:r>
              <a:rPr lang="en-US" sz="3600" dirty="0">
                <a:solidFill>
                  <a:srgbClr val="0070C0"/>
                </a:solidFill>
              </a:rPr>
              <a:t>Now through 5/1/2026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AF8939F-B86F-9F22-8CB4-ED498D4F7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21012" y="6492775"/>
            <a:ext cx="570989" cy="31637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86EE3B91-0CDF-524E-B62C-4C2DB61B82AA}" type="slidenum">
              <a:rPr lang="en-US" smtClean="0"/>
              <a:pPr>
                <a:spcAft>
                  <a:spcPts val="600"/>
                </a:spcAft>
              </a:pPr>
              <a:t>1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BBCCDCB-9B8A-DB1E-B2DD-ED6D336FE9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925831" y="3795621"/>
            <a:ext cx="4266169" cy="1710718"/>
          </a:xfrm>
          <a:prstGeom prst="rect">
            <a:avLst/>
          </a:prstGeom>
        </p:spPr>
      </p:pic>
      <p:sp>
        <p:nvSpPr>
          <p:cNvPr id="1033" name="Text Placeholder 3">
            <a:extLst>
              <a:ext uri="{FF2B5EF4-FFF2-40B4-BE49-F238E27FC236}">
                <a16:creationId xmlns:a16="http://schemas.microsoft.com/office/drawing/2014/main" id="{58581352-4D71-B161-2B98-3835C80158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498123" y="2346065"/>
            <a:ext cx="6693877" cy="4322324"/>
          </a:xfrm>
        </p:spPr>
        <p:txBody>
          <a:bodyPr>
            <a:normAutofit/>
          </a:bodyPr>
          <a:lstStyle/>
          <a:p>
            <a:r>
              <a:rPr lang="en-US" sz="1800" b="1" i="0" dirty="0">
                <a:solidFill>
                  <a:srgbClr val="C00000"/>
                </a:solidFill>
                <a:effectLst/>
                <a:highlight>
                  <a:srgbClr val="FFFFFF"/>
                </a:highlight>
                <a:latin typeface="gill-sans-nova"/>
              </a:rPr>
              <a:t>GoodSense® </a:t>
            </a:r>
            <a:r>
              <a:rPr lang="en-US" sz="1800" b="1" dirty="0">
                <a:solidFill>
                  <a:srgbClr val="C00000"/>
                </a:solidFill>
                <a:highlight>
                  <a:srgbClr val="FFFFFF"/>
                </a:highlight>
                <a:latin typeface="gill-sans-nova"/>
              </a:rPr>
              <a:t>Arthritis Pain Relieving Diclofenac Topical Gel 5.29 oz</a:t>
            </a:r>
            <a:endParaRPr lang="en-US" sz="1800" b="1" i="0" dirty="0">
              <a:solidFill>
                <a:srgbClr val="C00000"/>
              </a:solidFill>
              <a:effectLst/>
              <a:highlight>
                <a:srgbClr val="FFFFFF"/>
              </a:highlight>
              <a:latin typeface="gill-sans-nova"/>
            </a:endParaRPr>
          </a:p>
          <a:p>
            <a:r>
              <a:rPr lang="en-US" sz="1800" b="1" i="0" dirty="0">
                <a:solidFill>
                  <a:srgbClr val="C00000"/>
                </a:solidFill>
                <a:effectLst/>
                <a:highlight>
                  <a:srgbClr val="FFFFFF"/>
                </a:highlight>
                <a:latin typeface="gill-sans-nova"/>
              </a:rPr>
              <a:t>Item#: LP18903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b="1" i="1" dirty="0">
                <a:solidFill>
                  <a:srgbClr val="0054A4"/>
                </a:solidFill>
                <a:highlight>
                  <a:srgbClr val="FFFFFF"/>
                </a:highlight>
                <a:latin typeface="gill-sans-nova"/>
              </a:rPr>
              <a:t>Diclofenac Pain-Relieving Topical Gel</a:t>
            </a:r>
            <a:endParaRPr lang="en-US" sz="1600" b="1" dirty="0">
              <a:solidFill>
                <a:srgbClr val="0054A4"/>
              </a:solidFill>
              <a:highlight>
                <a:srgbClr val="FFFFFF"/>
              </a:highlight>
              <a:latin typeface="gill-sans-nova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0054A4"/>
                </a:solidFill>
                <a:highlight>
                  <a:srgbClr val="FFFFFF"/>
                </a:highlight>
                <a:latin typeface="gill-sans-nova"/>
              </a:rPr>
              <a:t>SRP $18.99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0054A4"/>
                </a:solidFill>
                <a:highlight>
                  <a:srgbClr val="FFFFFF"/>
                </a:highlight>
                <a:latin typeface="gill-sans-nova"/>
              </a:rPr>
              <a:t>UNIT UPC: 301131189030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0054A4"/>
                </a:solidFill>
                <a:highlight>
                  <a:srgbClr val="FFFFFF"/>
                </a:highlight>
                <a:latin typeface="gill-sans-nova"/>
              </a:rPr>
              <a:t>NDC: </a:t>
            </a:r>
            <a:r>
              <a:rPr lang="en-US" sz="1400" b="1" dirty="0">
                <a:solidFill>
                  <a:srgbClr val="0054A4"/>
                </a:solidFill>
                <a:latin typeface="gill-sans-nova"/>
              </a:rPr>
              <a:t>0113-1189-03</a:t>
            </a:r>
            <a:endParaRPr lang="en-US" sz="1400" b="1" dirty="0">
              <a:solidFill>
                <a:srgbClr val="0054A4"/>
              </a:solidFill>
              <a:highlight>
                <a:srgbClr val="FFFFFF"/>
              </a:highlight>
              <a:latin typeface="gill-sans-nova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0054A4"/>
                </a:solidFill>
                <a:highlight>
                  <a:srgbClr val="FFFFFF"/>
                </a:highlight>
                <a:latin typeface="gill-sans-nova"/>
              </a:rPr>
              <a:t>Case Count: 6/24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b="1" i="0" dirty="0">
                <a:solidFill>
                  <a:srgbClr val="0054A4"/>
                </a:solidFill>
                <a:effectLst/>
                <a:highlight>
                  <a:srgbClr val="FFFFFF"/>
                </a:highlight>
                <a:latin typeface="gill-sans-nova"/>
              </a:rPr>
              <a:t>Cases per Pallet: 50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0054A4"/>
                </a:solidFill>
                <a:highlight>
                  <a:srgbClr val="FFFFFF"/>
                </a:highlight>
                <a:latin typeface="gill-sans-nova"/>
              </a:rPr>
              <a:t>Product dating: 04/30/27</a:t>
            </a:r>
            <a:endParaRPr lang="en-US" sz="1400" b="1" i="0" dirty="0">
              <a:solidFill>
                <a:srgbClr val="0054A4"/>
              </a:solidFill>
              <a:effectLst/>
              <a:highlight>
                <a:srgbClr val="FFFFFF"/>
              </a:highlight>
              <a:latin typeface="gill-sans-nova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400" b="1" i="0" dirty="0">
              <a:solidFill>
                <a:srgbClr val="FF0000"/>
              </a:solidFill>
              <a:effectLst/>
              <a:highlight>
                <a:srgbClr val="FFFFFF"/>
              </a:highlight>
              <a:latin typeface="gill-sans-nova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b="1" i="0" dirty="0">
                <a:solidFill>
                  <a:srgbClr val="C00000"/>
                </a:solidFill>
                <a:effectLst/>
                <a:highlight>
                  <a:srgbClr val="FFFFFF"/>
                </a:highlight>
                <a:latin typeface="gill-sans-nova"/>
              </a:rPr>
              <a:t>Use Promo Code: </a:t>
            </a:r>
            <a:r>
              <a:rPr lang="en-US" sz="1600" b="1" dirty="0">
                <a:solidFill>
                  <a:srgbClr val="C00000"/>
                </a:solidFill>
                <a:highlight>
                  <a:srgbClr val="FFFFFF"/>
                </a:highlight>
                <a:latin typeface="gill-sans-nova"/>
              </a:rPr>
              <a:t>DICLO</a:t>
            </a:r>
            <a:r>
              <a:rPr lang="en-US" sz="1600" b="1" i="0" dirty="0">
                <a:solidFill>
                  <a:srgbClr val="C00000"/>
                </a:solidFill>
                <a:effectLst/>
                <a:highlight>
                  <a:srgbClr val="FFFFFF"/>
                </a:highlight>
                <a:latin typeface="gill-sans-nova"/>
              </a:rPr>
              <a:t>2</a:t>
            </a:r>
            <a:r>
              <a:rPr lang="en-US" sz="1600" b="1" dirty="0">
                <a:solidFill>
                  <a:srgbClr val="C00000"/>
                </a:solidFill>
                <a:highlight>
                  <a:srgbClr val="FFFFFF"/>
                </a:highlight>
                <a:latin typeface="gill-sans-nova"/>
              </a:rPr>
              <a:t>5</a:t>
            </a:r>
            <a:endParaRPr lang="en-US" sz="1600" b="1" i="0" dirty="0">
              <a:solidFill>
                <a:srgbClr val="C00000"/>
              </a:solidFill>
              <a:effectLst/>
              <a:highlight>
                <a:srgbClr val="FFFFFF"/>
              </a:highlight>
              <a:latin typeface="gill-sans-nova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b="1" i="0" dirty="0">
                <a:solidFill>
                  <a:srgbClr val="0054A4"/>
                </a:solidFill>
                <a:effectLst/>
                <a:highlight>
                  <a:srgbClr val="FFFFFF"/>
                </a:highlight>
                <a:latin typeface="gill-sans-nova"/>
              </a:rPr>
              <a:t>Minimum </a:t>
            </a:r>
            <a:r>
              <a:rPr lang="en-US" sz="1400" b="1" dirty="0">
                <a:solidFill>
                  <a:srgbClr val="0054A4"/>
                </a:solidFill>
                <a:highlight>
                  <a:srgbClr val="FFFFFF"/>
                </a:highlight>
                <a:latin typeface="gill-sans-nova"/>
              </a:rPr>
              <a:t>Order: 2+ Cases</a:t>
            </a:r>
            <a:endParaRPr lang="en-US" sz="1400" b="1" dirty="0">
              <a:solidFill>
                <a:srgbClr val="FF0066"/>
              </a:solidFill>
              <a:highlight>
                <a:srgbClr val="FFFFFF"/>
              </a:highlight>
              <a:latin typeface="gill-sans-nova"/>
              <a:hlinkClick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ctr"/>
            <a:endParaRPr lang="en-US" sz="1400" b="1" dirty="0">
              <a:solidFill>
                <a:srgbClr val="FF0066"/>
              </a:solidFill>
              <a:highlight>
                <a:srgbClr val="FFFFFF"/>
              </a:highlight>
              <a:latin typeface="gill-sans-nova"/>
              <a:hlinkClick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en-US" sz="1400" b="1" dirty="0">
                <a:solidFill>
                  <a:srgbClr val="C00000"/>
                </a:solidFill>
                <a:highlight>
                  <a:srgbClr val="FFFFFF"/>
                </a:highlight>
                <a:latin typeface="gill-sans-nova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HERE FOR DIRECT LINK TO PRODUCT DETAILS</a:t>
            </a:r>
            <a:endParaRPr lang="en-US" sz="1400" b="1" dirty="0">
              <a:solidFill>
                <a:srgbClr val="C00000"/>
              </a:solidFill>
              <a:highlight>
                <a:srgbClr val="FFFFFF"/>
              </a:highlight>
              <a:latin typeface="gill-sans-nova"/>
            </a:endParaRPr>
          </a:p>
        </p:txBody>
      </p:sp>
    </p:spTree>
    <p:extLst>
      <p:ext uri="{BB962C8B-B14F-4D97-AF65-F5344CB8AC3E}">
        <p14:creationId xmlns:p14="http://schemas.microsoft.com/office/powerpoint/2010/main" val="3934370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GDD Goodsense">
  <a:themeElements>
    <a:clrScheme name="Marquee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GDD Goodsense" id="{BE74045F-89C1-4DF7-999D-55910ABAFD6F}" vid="{0FF32C31-7AD1-49E6-A220-345816DF293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6174</TotalTime>
  <Words>67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gill-sans-nova</vt:lpstr>
      <vt:lpstr>GDD Goodsense</vt:lpstr>
      <vt:lpstr>SAVE 25% Now through 5/1/2026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Jason Ayers</dc:creator>
  <cp:lastModifiedBy>Angie Guthrie</cp:lastModifiedBy>
  <cp:revision>8</cp:revision>
  <dcterms:created xsi:type="dcterms:W3CDTF">2022-09-12T20:53:18Z</dcterms:created>
  <dcterms:modified xsi:type="dcterms:W3CDTF">2026-03-30T13:09:31Z</dcterms:modified>
</cp:coreProperties>
</file>