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84" r:id="rId5"/>
    <p:sldId id="285" r:id="rId6"/>
    <p:sldId id="258" r:id="rId7"/>
    <p:sldId id="262" r:id="rId8"/>
    <p:sldId id="437" r:id="rId9"/>
    <p:sldId id="438" r:id="rId10"/>
    <p:sldId id="442" r:id="rId11"/>
    <p:sldId id="446" r:id="rId12"/>
    <p:sldId id="448" r:id="rId13"/>
    <p:sldId id="441" r:id="rId14"/>
    <p:sldId id="443" r:id="rId15"/>
    <p:sldId id="440" r:id="rId16"/>
    <p:sldId id="260" r:id="rId17"/>
    <p:sldId id="447" r:id="rId18"/>
    <p:sldId id="286" r:id="rId19"/>
    <p:sldId id="445" r:id="rId20"/>
    <p:sldId id="30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8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978" autoAdjust="0"/>
  </p:normalViewPr>
  <p:slideViewPr>
    <p:cSldViewPr snapToGrid="0" showGuides="1">
      <p:cViewPr varScale="1">
        <p:scale>
          <a:sx n="113" d="100"/>
          <a:sy n="113" d="100"/>
        </p:scale>
        <p:origin x="84" y="102"/>
      </p:cViewPr>
      <p:guideLst>
        <p:guide orient="horz" pos="2184"/>
        <p:guide pos="379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BC9C7-D385-48B9-9B6A-6AB076C60872}" type="datetimeFigureOut">
              <a:rPr lang="en-US" smtClean="0"/>
              <a:t>4/25/2024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3477C-000D-4BF9-A1C2-58399FBDB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258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D2FF3-9189-4CE6-893A-3C21D9EA525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077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IFU Videos and posters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Dedicated studio for live or recorded training sessions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Onsite training support available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Creating Manufacturing dashboard to show current production and maximum production of products.  Scalability and timeframe to expand when needed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3477C-000D-4BF9-A1C2-58399FBDB24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597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IFU Videos and posters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Dedicated studio for live or recorded training sessions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Onsite training support available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Creating Manufacturing dashboard to show current production and maximum production of products.  Scalability and timeframe to expand when needed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3477C-000D-4BF9-A1C2-58399FBDB24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969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IFU Videos and posters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Dedicated studio for live or recorded training sessions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Onsite training support available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Creating Manufacturing dashboard to show current production and maximum production of products.  Scalability and timeframe to expand when needed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3477C-000D-4BF9-A1C2-58399FBDB24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516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3477C-000D-4BF9-A1C2-58399FBDB24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494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3477C-000D-4BF9-A1C2-58399FBDB24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174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IFU Videos and posters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Dedicated studio for live or recorded training sessions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Onsite training support available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Creating Manufacturing dashboard to show current production and maximum production of products.  Scalability and timeframe to expand when needed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3477C-000D-4BF9-A1C2-58399FBDB24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268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IFU Videos and posters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Dedicated studio for live or recorded training sessions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Onsite training support available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Creating Manufacturing dashboard to show current production and maximum production of products.  Scalability and timeframe to expand when needed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3477C-000D-4BF9-A1C2-58399FBDB24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973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IFU Videos and posters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Dedicated studio for live or recorded training sessions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Onsite training support available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Creating Manufacturing dashboard to show current production and maximum production of products.  Scalability and timeframe to expand when needed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3477C-000D-4BF9-A1C2-58399FBDB24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02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IFU Videos and posters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Dedicated studio for live or recorded training sessions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Onsite training support available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Creating Manufacturing dashboard to show current production and maximum production of products.  Scalability and timeframe to expand when needed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3477C-000D-4BF9-A1C2-58399FBDB24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365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IFU Videos and posters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Dedicated studio for live or recorded training sessions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Onsite training support available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Creating Manufacturing dashboard to show current production and maximum production of products.  Scalability and timeframe to expand when needed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3477C-000D-4BF9-A1C2-58399FBDB24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458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E64F2-9E3E-437B-8108-0899F145C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A7A594-C5EA-481D-AB51-0E8CBC765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F6995-9B59-4546-B5B2-8EF305E63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A0BA-3D3B-4433-A2DA-525469404C1C}" type="datetimeFigureOut">
              <a:rPr lang="en-US" smtClean="0"/>
              <a:t>4/25/2024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A01B7-5B36-426C-A6D4-F224213A3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4E377-C12F-4F00-9228-0F669CE26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AEA0-9BD5-48EE-8221-A5B3352A3A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2CA960-0907-4DC0-8955-1697EC3849BC}"/>
              </a:ext>
            </a:extLst>
          </p:cNvPr>
          <p:cNvSpPr/>
          <p:nvPr userDrawn="1"/>
        </p:nvSpPr>
        <p:spPr>
          <a:xfrm>
            <a:off x="8692386" y="2564553"/>
            <a:ext cx="5911913" cy="5272691"/>
          </a:xfrm>
          <a:prstGeom prst="ellips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DA02C1-F58A-4CBA-803D-4C0BF26DAE5B}"/>
              </a:ext>
            </a:extLst>
          </p:cNvPr>
          <p:cNvSpPr/>
          <p:nvPr userDrawn="1"/>
        </p:nvSpPr>
        <p:spPr>
          <a:xfrm>
            <a:off x="8683430" y="-1020059"/>
            <a:ext cx="5911913" cy="5272691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92A8A8-B3EA-4628-8BF7-7D03B1FA9E2A}"/>
              </a:ext>
            </a:extLst>
          </p:cNvPr>
          <p:cNvSpPr/>
          <p:nvPr userDrawn="1"/>
        </p:nvSpPr>
        <p:spPr>
          <a:xfrm>
            <a:off x="9495594" y="2564367"/>
            <a:ext cx="3675888" cy="17650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35FC1A-0547-4A9E-B437-AA3AC04281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8065" y="2905125"/>
            <a:ext cx="15430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56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 object, honeycomb&#10;&#10;Description automatically generated">
            <a:extLst>
              <a:ext uri="{FF2B5EF4-FFF2-40B4-BE49-F238E27FC236}">
                <a16:creationId xmlns:a16="http://schemas.microsoft.com/office/drawing/2014/main" id="{EC6CB409-5D7D-4398-92CC-71CEBE685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t="16837" r="7149" b="12209"/>
          <a:stretch/>
        </p:blipFill>
        <p:spPr>
          <a:xfrm>
            <a:off x="3369" y="6634"/>
            <a:ext cx="12192000" cy="502013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17740-3F9B-4025-BAA8-7BC0488145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7900" y="4833939"/>
            <a:ext cx="6639083" cy="1493837"/>
          </a:xfrm>
        </p:spPr>
        <p:txBody>
          <a:bodyPr/>
          <a:lstStyle>
            <a:lvl1pPr marL="0" indent="0">
              <a:buNone/>
              <a:defRPr b="1">
                <a:solidFill>
                  <a:srgbClr val="0263A3"/>
                </a:solidFill>
              </a:defRPr>
            </a:lvl1pPr>
            <a:lvl2pPr marL="457200" indent="0">
              <a:buNone/>
              <a:defRPr>
                <a:solidFill>
                  <a:srgbClr val="0263A3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519B69-7232-4EB5-956A-CA5F173C31B3}"/>
              </a:ext>
            </a:extLst>
          </p:cNvPr>
          <p:cNvSpPr txBox="1"/>
          <p:nvPr userDrawn="1"/>
        </p:nvSpPr>
        <p:spPr>
          <a:xfrm>
            <a:off x="5386812" y="6631693"/>
            <a:ext cx="16882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Confidential.  Do Not Distribute.</a:t>
            </a:r>
          </a:p>
        </p:txBody>
      </p:sp>
    </p:spTree>
    <p:extLst>
      <p:ext uri="{BB962C8B-B14F-4D97-AF65-F5344CB8AC3E}">
        <p14:creationId xmlns:p14="http://schemas.microsoft.com/office/powerpoint/2010/main" val="410339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D84C58-4852-4BBD-B117-406A4F394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B1C80-2645-465F-8262-24E4CF2AD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057A-95B0-4A3A-88EA-9A32DFADCC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DA0BA-3D3B-4433-A2DA-525469404C1C}" type="datetimeFigureOut">
              <a:rPr lang="en-US" smtClean="0"/>
              <a:t>4/25/2024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DEAD8-24BD-414E-A3AB-CD35412E4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3E6A8-A28B-4C2F-AB9C-DA638A3E1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BAEA0-9BD5-48EE-8221-A5B3352A3A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01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hyperlink" Target="mailto:cbrannon@mycomedical.com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kdecker@mycomedical.com" TargetMode="Externa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medical-devices/medical-device-recalls/cardinal-health-recalls-monoject-disposable-syringes-incompatibilities-syringe-pump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ampleRequests@MYCOMedical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8BC4D5-957D-49AC-9E0C-DACAED621134}"/>
              </a:ext>
            </a:extLst>
          </p:cNvPr>
          <p:cNvSpPr txBox="1"/>
          <p:nvPr/>
        </p:nvSpPr>
        <p:spPr>
          <a:xfrm>
            <a:off x="511916" y="4746677"/>
            <a:ext cx="417006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PREFERED VENDOR</a:t>
            </a:r>
          </a:p>
          <a:p>
            <a:endParaRPr lang="en-US" dirty="0"/>
          </a:p>
          <a:p>
            <a:r>
              <a:rPr lang="en-US" dirty="0"/>
              <a:t>4.25.2024</a:t>
            </a:r>
          </a:p>
          <a:p>
            <a:r>
              <a:rPr lang="en-US" dirty="0"/>
              <a:t>Karen Decker – Sales Operations Manager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B0025-CCC7-B4B0-BA82-BF227C487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839" y="5142871"/>
            <a:ext cx="1335245" cy="1245371"/>
          </a:xfrm>
          <a:prstGeom prst="rect">
            <a:avLst/>
          </a:prstGeom>
        </p:spPr>
      </p:pic>
      <p:pic>
        <p:nvPicPr>
          <p:cNvPr id="3" name="Picture 2" descr="Concordance Healthcare Solutions | Healthcare Supplies ...">
            <a:extLst>
              <a:ext uri="{FF2B5EF4-FFF2-40B4-BE49-F238E27FC236}">
                <a16:creationId xmlns:a16="http://schemas.microsoft.com/office/drawing/2014/main" id="{28EFB66D-2055-BA1D-BF8E-FD36C061D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362" y="4447569"/>
            <a:ext cx="3355322" cy="194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882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28CA67-6C13-7268-F3CD-2B7B7FDEE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08420">
            <a:off x="4660784" y="1222059"/>
            <a:ext cx="3868166" cy="31546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0EF530-62F5-2837-87A8-7539C10D97C2}"/>
              </a:ext>
            </a:extLst>
          </p:cNvPr>
          <p:cNvSpPr txBox="1">
            <a:spLocks/>
          </p:cNvSpPr>
          <p:nvPr/>
        </p:nvSpPr>
        <p:spPr>
          <a:xfrm>
            <a:off x="234418" y="55904"/>
            <a:ext cx="8306078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MYCO Syringes &amp; FDA Communication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16FEC9-9894-B9CF-363F-8EED0C43CA85}"/>
              </a:ext>
            </a:extLst>
          </p:cNvPr>
          <p:cNvSpPr txBox="1"/>
          <p:nvPr/>
        </p:nvSpPr>
        <p:spPr>
          <a:xfrm>
            <a:off x="9057503" y="943245"/>
            <a:ext cx="31451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MYCO has not commissioned any syringe design changes since launch</a:t>
            </a:r>
          </a:p>
          <a:p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EB1514-BE60-42A5-AF0E-A60F377A6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17" y="1143000"/>
            <a:ext cx="5028677" cy="5207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CF7EBA-1099-1FC1-0639-1458FC200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437" y="4058630"/>
            <a:ext cx="939518" cy="27889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744527-74FE-5AB2-B70B-14BC922D9D55}"/>
              </a:ext>
            </a:extLst>
          </p:cNvPr>
          <p:cNvSpPr txBox="1"/>
          <p:nvPr/>
        </p:nvSpPr>
        <p:spPr>
          <a:xfrm>
            <a:off x="8943654" y="4991425"/>
            <a:ext cx="31451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MYCO has 3</a:t>
            </a:r>
            <a:r>
              <a:rPr lang="en-US" b="1" i="1" baseline="30000" dirty="0">
                <a:solidFill>
                  <a:schemeClr val="bg1"/>
                </a:solidFill>
              </a:rPr>
              <a:t>rd</a:t>
            </a:r>
            <a:r>
              <a:rPr lang="en-US" b="1" i="1" dirty="0">
                <a:solidFill>
                  <a:schemeClr val="bg1"/>
                </a:solidFill>
              </a:rPr>
              <a:t> party U.S. testing performed in January 2023</a:t>
            </a:r>
          </a:p>
          <a:p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12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F530-62F5-2837-87A8-7539C10D97C2}"/>
              </a:ext>
            </a:extLst>
          </p:cNvPr>
          <p:cNvSpPr txBox="1">
            <a:spLocks/>
          </p:cNvSpPr>
          <p:nvPr/>
        </p:nvSpPr>
        <p:spPr>
          <a:xfrm>
            <a:off x="234418" y="55904"/>
            <a:ext cx="8306078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MYCO Syringe Pump Testing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16FEC9-9894-B9CF-363F-8EED0C43CA85}"/>
              </a:ext>
            </a:extLst>
          </p:cNvPr>
          <p:cNvSpPr txBox="1"/>
          <p:nvPr/>
        </p:nvSpPr>
        <p:spPr>
          <a:xfrm>
            <a:off x="9169475" y="1019677"/>
            <a:ext cx="31451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MYCO has not commissioned any syringe design changes since launch</a:t>
            </a:r>
          </a:p>
          <a:p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28CA67-6C13-7268-F3CD-2B7B7FDEE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232" y="2124913"/>
            <a:ext cx="2223821" cy="18136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61703F-D222-A234-BFF4-DA504D497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16" y="1211809"/>
            <a:ext cx="4506011" cy="53535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744527-74FE-5AB2-B70B-14BC922D9D55}"/>
              </a:ext>
            </a:extLst>
          </p:cNvPr>
          <p:cNvSpPr txBox="1"/>
          <p:nvPr/>
        </p:nvSpPr>
        <p:spPr>
          <a:xfrm>
            <a:off x="9169475" y="4914993"/>
            <a:ext cx="31451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MYCO has 3</a:t>
            </a:r>
            <a:r>
              <a:rPr lang="en-US" b="1" i="1" baseline="30000" dirty="0">
                <a:solidFill>
                  <a:schemeClr val="bg1"/>
                </a:solidFill>
              </a:rPr>
              <a:t>rd</a:t>
            </a:r>
            <a:r>
              <a:rPr lang="en-US" b="1" i="1" dirty="0">
                <a:solidFill>
                  <a:schemeClr val="bg1"/>
                </a:solidFill>
              </a:rPr>
              <a:t> party U.S. testing performed in January 2023</a:t>
            </a:r>
          </a:p>
          <a:p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B83C55-0341-2F1E-75F3-A69EFF8C9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427" y="4241998"/>
            <a:ext cx="3480759" cy="23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0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F530-62F5-2837-87A8-7539C10D97C2}"/>
              </a:ext>
            </a:extLst>
          </p:cNvPr>
          <p:cNvSpPr txBox="1">
            <a:spLocks/>
          </p:cNvSpPr>
          <p:nvPr/>
        </p:nvSpPr>
        <p:spPr>
          <a:xfrm>
            <a:off x="245225" y="-110891"/>
            <a:ext cx="8306078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MYCO Syringe Pump Testing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B4EA0-9D58-E1AD-5129-8C747148A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18" y="1148906"/>
            <a:ext cx="3936971" cy="5432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5458D2-74DE-EFF7-89F5-A662249E8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265" y="1961526"/>
            <a:ext cx="2130552" cy="4359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33620A-9AFD-0262-8B7F-409F8A6C1B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406" t="16133" r="24059" b="4000"/>
          <a:stretch/>
        </p:blipFill>
        <p:spPr>
          <a:xfrm>
            <a:off x="6601968" y="761915"/>
            <a:ext cx="1866318" cy="58194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1E0635-ADE1-7F3D-2B25-7D5488AB52EC}"/>
              </a:ext>
            </a:extLst>
          </p:cNvPr>
          <p:cNvSpPr txBox="1"/>
          <p:nvPr/>
        </p:nvSpPr>
        <p:spPr>
          <a:xfrm>
            <a:off x="9046830" y="924584"/>
            <a:ext cx="31451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MYCO syringe pump testing and results</a:t>
            </a:r>
          </a:p>
          <a:p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34E0DC-6787-BC82-2EAB-5EB260892525}"/>
              </a:ext>
            </a:extLst>
          </p:cNvPr>
          <p:cNvSpPr txBox="1"/>
          <p:nvPr/>
        </p:nvSpPr>
        <p:spPr>
          <a:xfrm>
            <a:off x="8938044" y="5010086"/>
            <a:ext cx="31451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Full line of luer lock syringes up to 60ml</a:t>
            </a:r>
          </a:p>
          <a:p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84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lose-up of a needle with a yellow cap&#10;&#10;Description automatically generated">
            <a:extLst>
              <a:ext uri="{FF2B5EF4-FFF2-40B4-BE49-F238E27FC236}">
                <a16:creationId xmlns:a16="http://schemas.microsoft.com/office/drawing/2014/main" id="{40B64778-E910-B03E-B7D5-536E92BCF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43" y="1518258"/>
            <a:ext cx="1477716" cy="1477716"/>
          </a:xfrm>
          <a:prstGeom prst="rect">
            <a:avLst/>
          </a:prstGeom>
        </p:spPr>
      </p:pic>
      <p:pic>
        <p:nvPicPr>
          <p:cNvPr id="22" name="Picture 21" descr="A close-up of a needle&#10;&#10;Description automatically generated">
            <a:extLst>
              <a:ext uri="{FF2B5EF4-FFF2-40B4-BE49-F238E27FC236}">
                <a16:creationId xmlns:a16="http://schemas.microsoft.com/office/drawing/2014/main" id="{04F50C25-7253-7E10-6C76-F434A9A4B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525" y="2268944"/>
            <a:ext cx="1179094" cy="1179094"/>
          </a:xfrm>
          <a:prstGeom prst="rect">
            <a:avLst/>
          </a:prstGeom>
        </p:spPr>
      </p:pic>
      <p:pic>
        <p:nvPicPr>
          <p:cNvPr id="14" name="Picture 13" descr="A group of medical needles&#10;&#10;Description automatically generated">
            <a:extLst>
              <a:ext uri="{FF2B5EF4-FFF2-40B4-BE49-F238E27FC236}">
                <a16:creationId xmlns:a16="http://schemas.microsoft.com/office/drawing/2014/main" id="{89117E58-2D39-5A41-A197-6DFAED810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910" y="4409351"/>
            <a:ext cx="2977171" cy="1987420"/>
          </a:xfrm>
          <a:prstGeom prst="rect">
            <a:avLst/>
          </a:prstGeom>
        </p:spPr>
      </p:pic>
      <p:pic>
        <p:nvPicPr>
          <p:cNvPr id="6" name="Picture 5" descr="A row of needles with different colors&#10;&#10;Description automatically generated">
            <a:extLst>
              <a:ext uri="{FF2B5EF4-FFF2-40B4-BE49-F238E27FC236}">
                <a16:creationId xmlns:a16="http://schemas.microsoft.com/office/drawing/2014/main" id="{A9CCBE15-2BE6-09C9-E01B-885CAA4C6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28" y="442719"/>
            <a:ext cx="5045515" cy="3298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2503DF-2B44-5961-FBC9-77274CBBFCB3}"/>
              </a:ext>
            </a:extLst>
          </p:cNvPr>
          <p:cNvSpPr txBox="1">
            <a:spLocks/>
          </p:cNvSpPr>
          <p:nvPr/>
        </p:nvSpPr>
        <p:spPr>
          <a:xfrm>
            <a:off x="124689" y="-138605"/>
            <a:ext cx="8643925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SPIF:  Spinal &amp; Epidural Needles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166C1D-A140-C5E3-F465-E731D37D6BCE}"/>
              </a:ext>
            </a:extLst>
          </p:cNvPr>
          <p:cNvSpPr txBox="1"/>
          <p:nvPr/>
        </p:nvSpPr>
        <p:spPr>
          <a:xfrm>
            <a:off x="8974931" y="511573"/>
            <a:ext cx="3629026" cy="1900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Length: 7 months, January – July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Retroactive for January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00"/>
                </a:highlight>
              </a:rPr>
              <a:t>$1.50 per box based on tracings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Evaluated quarterly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With success – extension is optional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5AF23-56C8-8666-AA5B-E79508332949}"/>
              </a:ext>
            </a:extLst>
          </p:cNvPr>
          <p:cNvSpPr txBox="1"/>
          <p:nvPr/>
        </p:nvSpPr>
        <p:spPr>
          <a:xfrm>
            <a:off x="9187155" y="4465090"/>
            <a:ext cx="20434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Target Markets: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Pain Clinics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Urology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Fertility Clinics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Anesthesiology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Radiology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BFFEE4-349C-FCFD-4492-E33BA87C3432}"/>
              </a:ext>
            </a:extLst>
          </p:cNvPr>
          <p:cNvSpPr txBox="1"/>
          <p:nvPr/>
        </p:nvSpPr>
        <p:spPr>
          <a:xfrm>
            <a:off x="326571" y="4096139"/>
            <a:ext cx="60369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clear hubs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better visualization of CSF </a:t>
            </a:r>
            <a:r>
              <a:rPr lang="en-US" sz="1400" dirty="0"/>
              <a:t>(Cerebrospinal fluid)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Aides in control due to the tactile feel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ISO standard for gauge colors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Offerings with echogenic stylets &amp; metric markings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Fixed wing and detachable wing epidural needles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Sterile and non-sterile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Styles: Quincke, Pencil Point, Chiba, Epidural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E08B68D-502D-1C91-6D67-99D12ED37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326" y="1078023"/>
            <a:ext cx="1871168" cy="117909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4B2A75D-9D1B-3528-E43B-9AE5FF2537F9}"/>
              </a:ext>
            </a:extLst>
          </p:cNvPr>
          <p:cNvSpPr txBox="1"/>
          <p:nvPr/>
        </p:nvSpPr>
        <p:spPr>
          <a:xfrm>
            <a:off x="4956810" y="1298391"/>
            <a:ext cx="974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Competitor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5128AF-AF3E-1B07-C254-5E321A0138B9}"/>
              </a:ext>
            </a:extLst>
          </p:cNvPr>
          <p:cNvSpPr txBox="1"/>
          <p:nvPr/>
        </p:nvSpPr>
        <p:spPr>
          <a:xfrm>
            <a:off x="6788959" y="3089278"/>
            <a:ext cx="21859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Contracts</a:t>
            </a:r>
          </a:p>
          <a:p>
            <a:pPr algn="ctr"/>
            <a:endParaRPr lang="en-US" sz="800" b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HealthTrust 	 18866</a:t>
            </a:r>
          </a:p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Premier	PP-OR-2044</a:t>
            </a:r>
          </a:p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Local	VZ07012020</a:t>
            </a:r>
          </a:p>
        </p:txBody>
      </p:sp>
    </p:spTree>
    <p:extLst>
      <p:ext uri="{BB962C8B-B14F-4D97-AF65-F5344CB8AC3E}">
        <p14:creationId xmlns:p14="http://schemas.microsoft.com/office/powerpoint/2010/main" val="3716695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60C2F8-716C-4CBA-F656-C19D035B0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280" y="762433"/>
            <a:ext cx="4488720" cy="6036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2503DF-2B44-5961-FBC9-77274CBBFCB3}"/>
              </a:ext>
            </a:extLst>
          </p:cNvPr>
          <p:cNvSpPr txBox="1">
            <a:spLocks/>
          </p:cNvSpPr>
          <p:nvPr/>
        </p:nvSpPr>
        <p:spPr>
          <a:xfrm>
            <a:off x="124689" y="-138605"/>
            <a:ext cx="8643925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SPIF:  Spinal &amp; Epidural Needles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166C1D-A140-C5E3-F465-E731D37D6BCE}"/>
              </a:ext>
            </a:extLst>
          </p:cNvPr>
          <p:cNvSpPr txBox="1"/>
          <p:nvPr/>
        </p:nvSpPr>
        <p:spPr>
          <a:xfrm>
            <a:off x="8974931" y="511573"/>
            <a:ext cx="3629026" cy="1900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Length: 7 months, January – July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Retroactive for January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00"/>
                </a:highlight>
              </a:rPr>
              <a:t>$1.50 per box based on tracings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Evaluated quarterly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With success – extension is optional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5AF23-56C8-8666-AA5B-E79508332949}"/>
              </a:ext>
            </a:extLst>
          </p:cNvPr>
          <p:cNvSpPr txBox="1"/>
          <p:nvPr/>
        </p:nvSpPr>
        <p:spPr>
          <a:xfrm>
            <a:off x="9187155" y="4465090"/>
            <a:ext cx="20434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Target Markets: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Pain Clinics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Urology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Fertility Clinics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Anesthesiology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Radiology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732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63B1DCF-3452-666B-D36F-C6357CC65804}"/>
              </a:ext>
            </a:extLst>
          </p:cNvPr>
          <p:cNvSpPr txBox="1">
            <a:spLocks/>
          </p:cNvSpPr>
          <p:nvPr/>
        </p:nvSpPr>
        <p:spPr>
          <a:xfrm>
            <a:off x="323850" y="30121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93D2E4-EBB1-5DA1-AE80-2A3CE562B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3" y="3986867"/>
            <a:ext cx="8594614" cy="2569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531923-BA80-584E-34C3-359C6A094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24" y="2356833"/>
            <a:ext cx="4017876" cy="1363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BB1F55-98B0-5740-F6BC-74D63872C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74" y="1295388"/>
            <a:ext cx="3975538" cy="124473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0E241C5-E2DF-FE59-4C4C-D8ED4980E231}"/>
              </a:ext>
            </a:extLst>
          </p:cNvPr>
          <p:cNvSpPr txBox="1">
            <a:spLocks/>
          </p:cNvSpPr>
          <p:nvPr/>
        </p:nvSpPr>
        <p:spPr>
          <a:xfrm>
            <a:off x="234418" y="55904"/>
            <a:ext cx="8306078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Questions?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14CBE8-55DD-710B-7CD7-BAF3352CDFD8}"/>
              </a:ext>
            </a:extLst>
          </p:cNvPr>
          <p:cNvSpPr txBox="1"/>
          <p:nvPr/>
        </p:nvSpPr>
        <p:spPr>
          <a:xfrm>
            <a:off x="9148471" y="798302"/>
            <a:ext cx="3043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Complimentary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Samples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 descr="A group of medical supplies&#10;&#10;Description automatically generated">
            <a:extLst>
              <a:ext uri="{FF2B5EF4-FFF2-40B4-BE49-F238E27FC236}">
                <a16:creationId xmlns:a16="http://schemas.microsoft.com/office/drawing/2014/main" id="{F787C160-9BB3-EE6B-3ED3-56B9BAC75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32" y="1053725"/>
            <a:ext cx="3560251" cy="28499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5D5110-3A1D-2B6F-C88C-FB1E73C7A838}"/>
              </a:ext>
            </a:extLst>
          </p:cNvPr>
          <p:cNvSpPr txBox="1"/>
          <p:nvPr/>
        </p:nvSpPr>
        <p:spPr>
          <a:xfrm>
            <a:off x="8977021" y="4433126"/>
            <a:ext cx="35431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Karen Decker, Sales Ops</a:t>
            </a:r>
          </a:p>
          <a:p>
            <a:r>
              <a:rPr lang="en-US" sz="1600" dirty="0">
                <a:hlinkClick r:id="rId6"/>
              </a:rPr>
              <a:t>kdecker@mycomedical.com</a:t>
            </a:r>
            <a:endParaRPr lang="en-US" sz="1600" dirty="0"/>
          </a:p>
          <a:p>
            <a:r>
              <a:rPr lang="en-US" sz="1600" dirty="0"/>
              <a:t>c: 919.356.8054  o: 919.460.2535 x123</a:t>
            </a:r>
          </a:p>
          <a:p>
            <a:endParaRPr lang="en-US" sz="1600" dirty="0"/>
          </a:p>
          <a:p>
            <a:r>
              <a:rPr lang="en-US" sz="1600" dirty="0"/>
              <a:t>Cameron Brannon, Sales Support</a:t>
            </a:r>
          </a:p>
          <a:p>
            <a:r>
              <a:rPr lang="en-US" sz="1600" dirty="0">
                <a:hlinkClick r:id="rId7"/>
              </a:rPr>
              <a:t>cbrannon@mycomedical.com</a:t>
            </a:r>
            <a:endParaRPr lang="en-US" sz="1600" dirty="0"/>
          </a:p>
          <a:p>
            <a:r>
              <a:rPr lang="en-US" sz="1600" dirty="0"/>
              <a:t>o: 918.460.2535 x115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839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436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C90930-918C-44F8-7AD7-B4319F3CF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18" y="3782368"/>
            <a:ext cx="5551502" cy="2949641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0EF530-62F5-2837-87A8-7539C10D97C2}"/>
              </a:ext>
            </a:extLst>
          </p:cNvPr>
          <p:cNvSpPr txBox="1">
            <a:spLocks/>
          </p:cNvSpPr>
          <p:nvPr/>
        </p:nvSpPr>
        <p:spPr>
          <a:xfrm>
            <a:off x="234418" y="55904"/>
            <a:ext cx="8306078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Conventional Luer Lock Syringe Promo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7AFC23-87D4-C505-EEEE-02A3BF8F9E74}"/>
              </a:ext>
            </a:extLst>
          </p:cNvPr>
          <p:cNvSpPr txBox="1"/>
          <p:nvPr/>
        </p:nvSpPr>
        <p:spPr>
          <a:xfrm>
            <a:off x="422775" y="1609089"/>
            <a:ext cx="990600" cy="2031325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WHEN YOU BUY THIS: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2AE91F-02CA-A0EF-3610-4F4D7B35633A}"/>
              </a:ext>
            </a:extLst>
          </p:cNvPr>
          <p:cNvSpPr txBox="1"/>
          <p:nvPr/>
        </p:nvSpPr>
        <p:spPr>
          <a:xfrm>
            <a:off x="4618980" y="1609090"/>
            <a:ext cx="990600" cy="2031325"/>
          </a:xfrm>
          <a:prstGeom prst="rect">
            <a:avLst/>
          </a:prstGeom>
          <a:solidFill>
            <a:srgbClr val="F58B2B"/>
          </a:solidFill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YOU GET THIS FREE: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CC7446-B6F0-E5B9-16ED-8AC5ADACBF01}"/>
              </a:ext>
            </a:extLst>
          </p:cNvPr>
          <p:cNvSpPr txBox="1"/>
          <p:nvPr/>
        </p:nvSpPr>
        <p:spPr>
          <a:xfrm>
            <a:off x="1495424" y="1638300"/>
            <a:ext cx="2990851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1ML Syringe –	3 Boxes</a:t>
            </a:r>
          </a:p>
          <a:p>
            <a:r>
              <a:rPr lang="en-US" dirty="0"/>
              <a:t>3ML Syringe –	3 Boxes</a:t>
            </a:r>
          </a:p>
          <a:p>
            <a:r>
              <a:rPr lang="en-US" dirty="0"/>
              <a:t>5ML Syringe – 	3 Boxes</a:t>
            </a:r>
          </a:p>
          <a:p>
            <a:r>
              <a:rPr lang="en-US" dirty="0"/>
              <a:t>10ML Syringe – 	3 Boxes</a:t>
            </a:r>
          </a:p>
          <a:p>
            <a:r>
              <a:rPr lang="en-US" dirty="0"/>
              <a:t>20ML Syringe – 	3 Boxes</a:t>
            </a:r>
          </a:p>
          <a:p>
            <a:r>
              <a:rPr lang="en-US" dirty="0"/>
              <a:t>30ML Syringes – 	3 Boxes</a:t>
            </a:r>
          </a:p>
          <a:p>
            <a:r>
              <a:rPr lang="en-US" dirty="0"/>
              <a:t>60ML Syringes – 	3 Boxes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7A8B13-351A-6E36-0012-0D37E89FF992}"/>
              </a:ext>
            </a:extLst>
          </p:cNvPr>
          <p:cNvSpPr txBox="1"/>
          <p:nvPr/>
        </p:nvSpPr>
        <p:spPr>
          <a:xfrm>
            <a:off x="5691629" y="1617347"/>
            <a:ext cx="2907826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1ML Syringe – 	1 Box</a:t>
            </a:r>
          </a:p>
          <a:p>
            <a:r>
              <a:rPr lang="en-US" dirty="0"/>
              <a:t>3ML Syringe – 	2 Boxes</a:t>
            </a:r>
          </a:p>
          <a:p>
            <a:r>
              <a:rPr lang="en-US" dirty="0"/>
              <a:t>5ML Syringe – 	2 Boxes</a:t>
            </a:r>
          </a:p>
          <a:p>
            <a:r>
              <a:rPr lang="en-US" dirty="0"/>
              <a:t>10ML Syringe – 	2 Boxes</a:t>
            </a:r>
          </a:p>
          <a:p>
            <a:r>
              <a:rPr lang="en-US" dirty="0"/>
              <a:t>20ML Syringe – 	1 Box</a:t>
            </a:r>
          </a:p>
          <a:p>
            <a:r>
              <a:rPr lang="en-US" dirty="0"/>
              <a:t>30ML Syringes – 	1 Box</a:t>
            </a:r>
          </a:p>
          <a:p>
            <a:r>
              <a:rPr lang="en-US" dirty="0"/>
              <a:t>60ML Syringes – 	1 Box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0B4CF5-2861-A190-2454-371A6AD0ADCA}"/>
              </a:ext>
            </a:extLst>
          </p:cNvPr>
          <p:cNvSpPr txBox="1"/>
          <p:nvPr/>
        </p:nvSpPr>
        <p:spPr>
          <a:xfrm>
            <a:off x="9335622" y="563406"/>
            <a:ext cx="36292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b="1" i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i="1" dirty="0">
                <a:solidFill>
                  <a:schemeClr val="bg1"/>
                </a:solidFill>
              </a:rPr>
              <a:t>FREE Product shipped directly to the end user.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i="1" dirty="0">
                <a:solidFill>
                  <a:schemeClr val="bg1"/>
                </a:solidFill>
              </a:rPr>
              <a:t>Promotion runs through December 31, 2024.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1EA1E3-C3ED-65C8-6924-2E7BEAC22D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06" t="16133" r="24059" b="4000"/>
          <a:stretch/>
        </p:blipFill>
        <p:spPr>
          <a:xfrm>
            <a:off x="5785920" y="4344670"/>
            <a:ext cx="690221" cy="21521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6485F0-7510-725D-ADE5-385F3B0E7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634" y="3930330"/>
            <a:ext cx="2223821" cy="1813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C949AB-D075-7495-84DB-FA85A977E06A}"/>
              </a:ext>
            </a:extLst>
          </p:cNvPr>
          <p:cNvSpPr txBox="1"/>
          <p:nvPr/>
        </p:nvSpPr>
        <p:spPr>
          <a:xfrm>
            <a:off x="9335622" y="5163077"/>
            <a:ext cx="42175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i="1" dirty="0">
                <a:solidFill>
                  <a:schemeClr val="bg1"/>
                </a:solidFill>
              </a:rPr>
              <a:t>FREE samples available upon request. Email: SampleRequests@MYCOmedical.com</a:t>
            </a:r>
          </a:p>
        </p:txBody>
      </p:sp>
    </p:spTree>
    <p:extLst>
      <p:ext uri="{BB962C8B-B14F-4D97-AF65-F5344CB8AC3E}">
        <p14:creationId xmlns:p14="http://schemas.microsoft.com/office/powerpoint/2010/main" val="1862643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AC96077-CF4B-834C-6AEC-C45F9995F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515"/>
          <a:stretch/>
        </p:blipFill>
        <p:spPr>
          <a:xfrm>
            <a:off x="8723" y="985418"/>
            <a:ext cx="5835582" cy="179488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E9C924-92CC-D991-511C-383BC3D880F5}"/>
              </a:ext>
            </a:extLst>
          </p:cNvPr>
          <p:cNvGrpSpPr/>
          <p:nvPr/>
        </p:nvGrpSpPr>
        <p:grpSpPr>
          <a:xfrm>
            <a:off x="5675376" y="2355456"/>
            <a:ext cx="2990245" cy="3182085"/>
            <a:chOff x="5779431" y="894651"/>
            <a:chExt cx="2990245" cy="318208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CA0AF80-697A-3281-9A1E-A1A497BFE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26" t="48010" r="50476"/>
            <a:stretch/>
          </p:blipFill>
          <p:spPr>
            <a:xfrm>
              <a:off x="5779431" y="894651"/>
              <a:ext cx="2855844" cy="195114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FAFE1-58CB-0F07-00E1-B33154623A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476" t="62069" b="1"/>
            <a:stretch/>
          </p:blipFill>
          <p:spPr>
            <a:xfrm>
              <a:off x="5779431" y="2653226"/>
              <a:ext cx="2990245" cy="142351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FDFC5E4-6548-4E1B-BAF3-87ABE228A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725" y="990639"/>
            <a:ext cx="1273476" cy="12106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F79101-D0F3-4CAF-B698-DCD2DD3C90F1}"/>
              </a:ext>
            </a:extLst>
          </p:cNvPr>
          <p:cNvSpPr txBox="1"/>
          <p:nvPr/>
        </p:nvSpPr>
        <p:spPr>
          <a:xfrm>
            <a:off x="7303848" y="1897369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Sam Kumar</a:t>
            </a:r>
          </a:p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Founder &amp; CEO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51E6C1-5217-4B52-9C35-D157FA9ADF39}"/>
              </a:ext>
            </a:extLst>
          </p:cNvPr>
          <p:cNvSpPr txBox="1">
            <a:spLocks/>
          </p:cNvSpPr>
          <p:nvPr/>
        </p:nvSpPr>
        <p:spPr>
          <a:xfrm>
            <a:off x="0" y="-165763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Company Overview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D61EC1-24F0-4B90-91BA-9405E920D733}"/>
              </a:ext>
            </a:extLst>
          </p:cNvPr>
          <p:cNvSpPr txBox="1"/>
          <p:nvPr/>
        </p:nvSpPr>
        <p:spPr>
          <a:xfrm>
            <a:off x="9251077" y="4674500"/>
            <a:ext cx="29409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</a:rPr>
              <a:t>Founded in 1993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</a:rPr>
              <a:t>15 global manufacturing partners in nine countries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27184B27-1EEE-0DA4-F37C-2D0DD87E6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61" y="2765507"/>
            <a:ext cx="5420942" cy="3049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9CCD85-11DF-11FE-02CB-89B6622B4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1291" y="378232"/>
            <a:ext cx="2341067" cy="1682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581910-07BC-8A56-1CAE-6F50EFCD07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239" y="5529142"/>
            <a:ext cx="1335245" cy="124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88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493EAF-8F0E-4FBC-8118-E568F7717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818" y="4258019"/>
            <a:ext cx="2832754" cy="2269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62672D-EE28-4A31-908C-931A4B0F3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2288"/>
            <a:ext cx="6425741" cy="1237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C69F44-B9AB-47E0-9F85-055433E3B2DE}"/>
              </a:ext>
            </a:extLst>
          </p:cNvPr>
          <p:cNvSpPr txBox="1"/>
          <p:nvPr/>
        </p:nvSpPr>
        <p:spPr>
          <a:xfrm>
            <a:off x="720294" y="1372776"/>
            <a:ext cx="74454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MYCO plays a vital role in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reducing our nation’s healthcare costs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while ensuring that our families, friends, co-workers, and communities have access to high-quality affordable healthcare both now and in the future. When there is a crisis in healthcare every member of the MYCO team finds a way to help pull our customers and communities through difficult times.</a:t>
            </a:r>
          </a:p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MYCO’s team of professionals always provides exceptional customer experiences by responding with compassion, trust, and reliability in every transaction. The entire MYCO team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values clinical feedback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from our customers and clinicians to ensure that we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bring high quality, safe and innovative solutions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all patients regardless of their care setting.</a:t>
            </a:r>
          </a:p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recognize and affirm that all employees add value and a unique perspective that shape our organizational successes.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are excellent at what we do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proud of our positive impact to healthcare.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865CD287-8607-4A77-8044-39FE36E3754C}"/>
              </a:ext>
            </a:extLst>
          </p:cNvPr>
          <p:cNvSpPr/>
          <p:nvPr/>
        </p:nvSpPr>
        <p:spPr>
          <a:xfrm>
            <a:off x="736266" y="1162086"/>
            <a:ext cx="7534897" cy="4686512"/>
          </a:xfrm>
          <a:prstGeom prst="wedge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B1AA01-66EA-4611-A55A-A533E68D8EE2}"/>
              </a:ext>
            </a:extLst>
          </p:cNvPr>
          <p:cNvSpPr txBox="1"/>
          <p:nvPr/>
        </p:nvSpPr>
        <p:spPr>
          <a:xfrm>
            <a:off x="9140955" y="723036"/>
            <a:ext cx="23931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Reducing our nation’s healthcare costs with high quality, safe and innovative solutions…</a:t>
            </a:r>
          </a:p>
        </p:txBody>
      </p:sp>
    </p:spTree>
    <p:extLst>
      <p:ext uri="{BB962C8B-B14F-4D97-AF65-F5344CB8AC3E}">
        <p14:creationId xmlns:p14="http://schemas.microsoft.com/office/powerpoint/2010/main" val="3306940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C01B1EFA-C111-43D4-9EF8-9EBA42FA5449}"/>
              </a:ext>
            </a:extLst>
          </p:cNvPr>
          <p:cNvSpPr txBox="1">
            <a:spLocks/>
          </p:cNvSpPr>
          <p:nvPr/>
        </p:nvSpPr>
        <p:spPr>
          <a:xfrm>
            <a:off x="124690" y="-13860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MYCO Product Offering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41B20D-8F70-A3C0-ACCE-F20FE05DF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68"/>
          <a:stretch/>
        </p:blipFill>
        <p:spPr>
          <a:xfrm>
            <a:off x="719358" y="855567"/>
            <a:ext cx="6411773" cy="5820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50498-05D8-29DB-3E54-F0E6471896C1}"/>
              </a:ext>
            </a:extLst>
          </p:cNvPr>
          <p:cNvSpPr txBox="1"/>
          <p:nvPr/>
        </p:nvSpPr>
        <p:spPr>
          <a:xfrm>
            <a:off x="9119103" y="385569"/>
            <a:ext cx="314517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Competing in markets where products are:</a:t>
            </a:r>
          </a:p>
          <a:p>
            <a:endParaRPr lang="en-US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</a:rPr>
              <a:t>Overpriced</a:t>
            </a:r>
          </a:p>
          <a:p>
            <a:endParaRPr lang="en-US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</a:rPr>
              <a:t>Underserved – lack of choice</a:t>
            </a:r>
          </a:p>
          <a:p>
            <a:endParaRPr lang="en-US" b="1" i="1" dirty="0">
              <a:solidFill>
                <a:schemeClr val="bg1"/>
              </a:solidFill>
            </a:endParaRPr>
          </a:p>
          <a:p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AFE291-1C9A-5F5D-E87E-899E72BE9E28}"/>
              </a:ext>
            </a:extLst>
          </p:cNvPr>
          <p:cNvSpPr txBox="1"/>
          <p:nvPr/>
        </p:nvSpPr>
        <p:spPr>
          <a:xfrm>
            <a:off x="8902438" y="4928180"/>
            <a:ext cx="27644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Voice of Customer drives our product development</a:t>
            </a:r>
          </a:p>
          <a:p>
            <a:endParaRPr lang="en-US" b="1" i="1" dirty="0">
              <a:solidFill>
                <a:schemeClr val="bg1"/>
              </a:solidFill>
            </a:endParaRPr>
          </a:p>
          <a:p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9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F530-62F5-2837-87A8-7539C10D97C2}"/>
              </a:ext>
            </a:extLst>
          </p:cNvPr>
          <p:cNvSpPr txBox="1">
            <a:spLocks/>
          </p:cNvSpPr>
          <p:nvPr/>
        </p:nvSpPr>
        <p:spPr>
          <a:xfrm>
            <a:off x="124690" y="-13860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Offering:  Safety B/C Needles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5C4DCB-01E2-9E78-DD7D-16C915F5690E}"/>
              </a:ext>
            </a:extLst>
          </p:cNvPr>
          <p:cNvSpPr txBox="1"/>
          <p:nvPr/>
        </p:nvSpPr>
        <p:spPr>
          <a:xfrm>
            <a:off x="319632" y="4122570"/>
            <a:ext cx="5776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21G and 22G 1.25”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or without tube holders preattached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landing pad with easy and secure locking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“Living Hinge” design to keep safety shield from disconnecting from needle hub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Clinically preferred by large lab organization over market leader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C347FC-E0B7-A4C0-1052-744D88C2C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3"/>
          <a:stretch/>
        </p:blipFill>
        <p:spPr>
          <a:xfrm>
            <a:off x="4709696" y="1488068"/>
            <a:ext cx="3632338" cy="3135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460B40-9ED8-6DE3-69B7-CCE9E2498F26}"/>
              </a:ext>
            </a:extLst>
          </p:cNvPr>
          <p:cNvSpPr txBox="1"/>
          <p:nvPr/>
        </p:nvSpPr>
        <p:spPr>
          <a:xfrm>
            <a:off x="8945867" y="1036579"/>
            <a:ext cx="314517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</a:rPr>
              <a:t>Easy conversion!</a:t>
            </a:r>
          </a:p>
          <a:p>
            <a:endParaRPr lang="en-US" b="1" i="1" dirty="0">
              <a:solidFill>
                <a:schemeClr val="bg1"/>
              </a:solidFill>
            </a:endParaRPr>
          </a:p>
          <a:p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A5BA1C-73DF-F898-F3AD-4ADD91C094D6}"/>
              </a:ext>
            </a:extLst>
          </p:cNvPr>
          <p:cNvSpPr txBox="1"/>
          <p:nvPr/>
        </p:nvSpPr>
        <p:spPr>
          <a:xfrm>
            <a:off x="9046830" y="5103912"/>
            <a:ext cx="314517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</a:rPr>
              <a:t>Easy Savings!</a:t>
            </a:r>
          </a:p>
          <a:p>
            <a:endParaRPr lang="en-US" b="1" i="1" dirty="0">
              <a:solidFill>
                <a:schemeClr val="bg1"/>
              </a:solidFill>
            </a:endParaRPr>
          </a:p>
          <a:p>
            <a:endParaRPr lang="en-US" b="1" i="1" dirty="0">
              <a:solidFill>
                <a:schemeClr val="bg1"/>
              </a:solidFill>
            </a:endParaRPr>
          </a:p>
          <a:p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9C8EAD-5070-DFD4-535A-ED1AC366F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53" y="1245899"/>
            <a:ext cx="3738445" cy="26164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95B5AC-7633-F353-C479-79CD55843107}"/>
              </a:ext>
            </a:extLst>
          </p:cNvPr>
          <p:cNvSpPr txBox="1"/>
          <p:nvPr/>
        </p:nvSpPr>
        <p:spPr>
          <a:xfrm>
            <a:off x="715353" y="1711920"/>
            <a:ext cx="974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Competitor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1A43ED-363C-4F3C-AAEC-C49B8BF11549}"/>
              </a:ext>
            </a:extLst>
          </p:cNvPr>
          <p:cNvSpPr txBox="1"/>
          <p:nvPr/>
        </p:nvSpPr>
        <p:spPr>
          <a:xfrm>
            <a:off x="3010878" y="2566237"/>
            <a:ext cx="974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MYCO Reli®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AE380D-C460-B5DD-844C-9B3FC42A639C}"/>
              </a:ext>
            </a:extLst>
          </p:cNvPr>
          <p:cNvSpPr txBox="1"/>
          <p:nvPr/>
        </p:nvSpPr>
        <p:spPr>
          <a:xfrm>
            <a:off x="6716365" y="5435152"/>
            <a:ext cx="1759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Contracts</a:t>
            </a:r>
          </a:p>
          <a:p>
            <a:pPr algn="ctr"/>
            <a:endParaRPr lang="en-US" sz="800" b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HealthTrust 	 6021</a:t>
            </a:r>
          </a:p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Vizient	LB0937</a:t>
            </a:r>
          </a:p>
        </p:txBody>
      </p:sp>
    </p:spTree>
    <p:extLst>
      <p:ext uri="{BB962C8B-B14F-4D97-AF65-F5344CB8AC3E}">
        <p14:creationId xmlns:p14="http://schemas.microsoft.com/office/powerpoint/2010/main" val="2067752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-up of a syringe and a box&#10;&#10;Description automatically generated">
            <a:extLst>
              <a:ext uri="{FF2B5EF4-FFF2-40B4-BE49-F238E27FC236}">
                <a16:creationId xmlns:a16="http://schemas.microsoft.com/office/drawing/2014/main" id="{8844C4A4-A3FB-C80C-8C0F-13B83FB41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16" y="845318"/>
            <a:ext cx="3762555" cy="3459921"/>
          </a:xfrm>
          <a:prstGeom prst="rect">
            <a:avLst/>
          </a:prstGeom>
        </p:spPr>
      </p:pic>
      <p:pic>
        <p:nvPicPr>
          <p:cNvPr id="20" name="Picture 19" descr="A close-up of a needle&#10;&#10;Description automatically generated">
            <a:extLst>
              <a:ext uri="{FF2B5EF4-FFF2-40B4-BE49-F238E27FC236}">
                <a16:creationId xmlns:a16="http://schemas.microsoft.com/office/drawing/2014/main" id="{420C21B7-B629-DB65-554D-7B9230188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277" y="949298"/>
            <a:ext cx="1083986" cy="1625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0EF530-62F5-2837-87A8-7539C10D97C2}"/>
              </a:ext>
            </a:extLst>
          </p:cNvPr>
          <p:cNvSpPr txBox="1">
            <a:spLocks/>
          </p:cNvSpPr>
          <p:nvPr/>
        </p:nvSpPr>
        <p:spPr>
          <a:xfrm>
            <a:off x="124689" y="-138605"/>
            <a:ext cx="8643925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Offering:  Blunt Fill Needles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5C4DCB-01E2-9E78-DD7D-16C915F5690E}"/>
              </a:ext>
            </a:extLst>
          </p:cNvPr>
          <p:cNvSpPr txBox="1"/>
          <p:nvPr/>
        </p:nvSpPr>
        <p:spPr>
          <a:xfrm>
            <a:off x="425483" y="3864941"/>
            <a:ext cx="40211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range from 16G -20G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Filtered 18G x 1.5”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options for pre-attached syringes.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 ML, 5ML,10ML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Like for like with the market leader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MYCO sold 80 million units in 2023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CCB522-489E-2C50-F50F-6A7F38565EBA}"/>
              </a:ext>
            </a:extLst>
          </p:cNvPr>
          <p:cNvSpPr/>
          <p:nvPr/>
        </p:nvSpPr>
        <p:spPr>
          <a:xfrm>
            <a:off x="3923071" y="1430932"/>
            <a:ext cx="1052052" cy="850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621468-B626-2F9C-6361-2864AD45F827}"/>
              </a:ext>
            </a:extLst>
          </p:cNvPr>
          <p:cNvSpPr/>
          <p:nvPr/>
        </p:nvSpPr>
        <p:spPr>
          <a:xfrm>
            <a:off x="5403002" y="3467100"/>
            <a:ext cx="1854446" cy="363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45E0D9-DC18-89BB-1C4C-CD3A738981FB}"/>
              </a:ext>
            </a:extLst>
          </p:cNvPr>
          <p:cNvSpPr txBox="1"/>
          <p:nvPr/>
        </p:nvSpPr>
        <p:spPr>
          <a:xfrm>
            <a:off x="8947656" y="998982"/>
            <a:ext cx="314517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</a:rPr>
              <a:t>Easy conversion!</a:t>
            </a:r>
          </a:p>
          <a:p>
            <a:endParaRPr lang="en-US" b="1" i="1" dirty="0">
              <a:solidFill>
                <a:schemeClr val="bg1"/>
              </a:solidFill>
            </a:endParaRPr>
          </a:p>
          <a:p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814E6-7881-ACF2-0C97-82CC349A80E2}"/>
              </a:ext>
            </a:extLst>
          </p:cNvPr>
          <p:cNvSpPr txBox="1"/>
          <p:nvPr/>
        </p:nvSpPr>
        <p:spPr>
          <a:xfrm>
            <a:off x="9046830" y="5026036"/>
            <a:ext cx="314517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</a:rPr>
              <a:t>Easy Savings!</a:t>
            </a:r>
          </a:p>
          <a:p>
            <a:endParaRPr lang="en-US" b="1" i="1" dirty="0">
              <a:solidFill>
                <a:schemeClr val="bg1"/>
              </a:solidFill>
            </a:endParaRPr>
          </a:p>
          <a:p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12" name="Picture 11" descr="Several different colored needles&#10;&#10;Description automatically generated">
            <a:extLst>
              <a:ext uri="{FF2B5EF4-FFF2-40B4-BE49-F238E27FC236}">
                <a16:creationId xmlns:a16="http://schemas.microsoft.com/office/drawing/2014/main" id="{138745CD-4CC8-A4A8-5036-F98140632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443" y="2348474"/>
            <a:ext cx="2347842" cy="35169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9A1798-F695-F8E9-75E3-0B6A5845A8D9}"/>
              </a:ext>
            </a:extLst>
          </p:cNvPr>
          <p:cNvSpPr txBox="1"/>
          <p:nvPr/>
        </p:nvSpPr>
        <p:spPr>
          <a:xfrm>
            <a:off x="6736450" y="1423004"/>
            <a:ext cx="1357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16G x 1.5”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CC5DB7-7329-4FAD-D2EC-DA3847DFF62E}"/>
              </a:ext>
            </a:extLst>
          </p:cNvPr>
          <p:cNvSpPr txBox="1"/>
          <p:nvPr/>
        </p:nvSpPr>
        <p:spPr>
          <a:xfrm>
            <a:off x="5403002" y="2630788"/>
            <a:ext cx="3199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20g      18Gx1”    18Gx1.5”    Filtered 18Gx1.5” 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077EB4-34C7-466C-3D95-11964FDBD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265" y="6164809"/>
            <a:ext cx="2070328" cy="5038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FFF2228-B5C8-3EFB-D386-21F2D5F02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2830" y="6194445"/>
            <a:ext cx="2091497" cy="47418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7746219-61ED-BB8B-8967-773F741C0AB6}"/>
              </a:ext>
            </a:extLst>
          </p:cNvPr>
          <p:cNvSpPr txBox="1"/>
          <p:nvPr/>
        </p:nvSpPr>
        <p:spPr>
          <a:xfrm>
            <a:off x="1492057" y="5865421"/>
            <a:ext cx="2431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Competitor product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C67575-E79F-437D-10F3-E0E0DD602C80}"/>
              </a:ext>
            </a:extLst>
          </p:cNvPr>
          <p:cNvSpPr txBox="1"/>
          <p:nvPr/>
        </p:nvSpPr>
        <p:spPr>
          <a:xfrm>
            <a:off x="5782196" y="5434996"/>
            <a:ext cx="2108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Contracts</a:t>
            </a:r>
          </a:p>
          <a:p>
            <a:pPr algn="ctr"/>
            <a:endParaRPr lang="en-US" sz="800" b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HealthTrust 	 6905</a:t>
            </a:r>
          </a:p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Premier	PP-NS-1632</a:t>
            </a:r>
          </a:p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Local	VZ07012020</a:t>
            </a:r>
          </a:p>
        </p:txBody>
      </p:sp>
    </p:spTree>
    <p:extLst>
      <p:ext uri="{BB962C8B-B14F-4D97-AF65-F5344CB8AC3E}">
        <p14:creationId xmlns:p14="http://schemas.microsoft.com/office/powerpoint/2010/main" val="2257134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F530-62F5-2837-87A8-7539C10D97C2}"/>
              </a:ext>
            </a:extLst>
          </p:cNvPr>
          <p:cNvSpPr txBox="1">
            <a:spLocks/>
          </p:cNvSpPr>
          <p:nvPr/>
        </p:nvSpPr>
        <p:spPr>
          <a:xfrm>
            <a:off x="234418" y="55904"/>
            <a:ext cx="8306078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Syringe Disruption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16FEC9-9894-B9CF-363F-8EED0C43CA85}"/>
              </a:ext>
            </a:extLst>
          </p:cNvPr>
          <p:cNvSpPr txBox="1"/>
          <p:nvPr/>
        </p:nvSpPr>
        <p:spPr>
          <a:xfrm>
            <a:off x="8980126" y="1019677"/>
            <a:ext cx="31451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MYCO has not commissioned any syringe design changes since launch</a:t>
            </a:r>
          </a:p>
          <a:p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744527-74FE-5AB2-B70B-14BC922D9D55}"/>
              </a:ext>
            </a:extLst>
          </p:cNvPr>
          <p:cNvSpPr txBox="1"/>
          <p:nvPr/>
        </p:nvSpPr>
        <p:spPr>
          <a:xfrm>
            <a:off x="8880226" y="4914993"/>
            <a:ext cx="31451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MYCO has 3</a:t>
            </a:r>
            <a:r>
              <a:rPr lang="en-US" b="1" i="1" baseline="30000" dirty="0">
                <a:solidFill>
                  <a:schemeClr val="bg1"/>
                </a:solidFill>
              </a:rPr>
              <a:t>rd</a:t>
            </a:r>
            <a:r>
              <a:rPr lang="en-US" b="1" i="1" dirty="0">
                <a:solidFill>
                  <a:schemeClr val="bg1"/>
                </a:solidFill>
              </a:rPr>
              <a:t> party U.S. testing performed in January 2023</a:t>
            </a:r>
          </a:p>
          <a:p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F5BC0D-B8E8-2A4D-1DBA-39B10925B81E}"/>
              </a:ext>
            </a:extLst>
          </p:cNvPr>
          <p:cNvSpPr txBox="1"/>
          <p:nvPr/>
        </p:nvSpPr>
        <p:spPr>
          <a:xfrm>
            <a:off x="572267" y="5729284"/>
            <a:ext cx="73390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https://www.fda.gov/medical-devices/medical-device-recalls/cardinal-health-recalls-monoject-disposable-syringes-incompatibilities-syringe-pumps</a:t>
            </a:r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01472A-8714-86BE-E69B-F27D6CA8F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005" y="1157357"/>
            <a:ext cx="5659535" cy="2516198"/>
          </a:xfrm>
          <a:prstGeom prst="rect">
            <a:avLst/>
          </a:prstGeom>
        </p:spPr>
      </p:pic>
      <p:pic>
        <p:nvPicPr>
          <p:cNvPr id="3074" name="Picture 2" descr="Cardinal Health Recalls Monoject Disposable Syringes for ...">
            <a:extLst>
              <a:ext uri="{FF2B5EF4-FFF2-40B4-BE49-F238E27FC236}">
                <a16:creationId xmlns:a16="http://schemas.microsoft.com/office/drawing/2014/main" id="{6D943101-1122-BB18-8C7C-BA1CB6E80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3" y="3780836"/>
            <a:ext cx="5169159" cy="188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395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C625DA-2BD1-9689-255F-A92167E8B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400" y="3604986"/>
            <a:ext cx="4411109" cy="28672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0EF530-62F5-2837-87A8-7539C10D97C2}"/>
              </a:ext>
            </a:extLst>
          </p:cNvPr>
          <p:cNvSpPr txBox="1">
            <a:spLocks/>
          </p:cNvSpPr>
          <p:nvPr/>
        </p:nvSpPr>
        <p:spPr>
          <a:xfrm>
            <a:off x="234418" y="55904"/>
            <a:ext cx="8306078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Offering – LL Syringes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16FEC9-9894-B9CF-363F-8EED0C43CA85}"/>
              </a:ext>
            </a:extLst>
          </p:cNvPr>
          <p:cNvSpPr txBox="1"/>
          <p:nvPr/>
        </p:nvSpPr>
        <p:spPr>
          <a:xfrm>
            <a:off x="8980126" y="1019677"/>
            <a:ext cx="31451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MYCO has not commissioned any syringe design changes since launch</a:t>
            </a:r>
          </a:p>
          <a:p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744527-74FE-5AB2-B70B-14BC922D9D55}"/>
              </a:ext>
            </a:extLst>
          </p:cNvPr>
          <p:cNvSpPr txBox="1"/>
          <p:nvPr/>
        </p:nvSpPr>
        <p:spPr>
          <a:xfrm>
            <a:off x="8880226" y="4914993"/>
            <a:ext cx="31451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MYCO has 3</a:t>
            </a:r>
            <a:r>
              <a:rPr lang="en-US" b="1" i="1" baseline="30000" dirty="0">
                <a:solidFill>
                  <a:schemeClr val="bg1"/>
                </a:solidFill>
              </a:rPr>
              <a:t>rd</a:t>
            </a:r>
            <a:r>
              <a:rPr lang="en-US" b="1" i="1" dirty="0">
                <a:solidFill>
                  <a:schemeClr val="bg1"/>
                </a:solidFill>
              </a:rPr>
              <a:t> party U.S. testing performed in January 2023</a:t>
            </a:r>
          </a:p>
          <a:p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89E340-E4C0-5281-7F79-7231BF580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54" y="1050076"/>
            <a:ext cx="5597093" cy="3137224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63A218-417E-FE4F-C329-6D34F602E2E7}"/>
              </a:ext>
            </a:extLst>
          </p:cNvPr>
          <p:cNvSpPr txBox="1"/>
          <p:nvPr/>
        </p:nvSpPr>
        <p:spPr>
          <a:xfrm>
            <a:off x="852300" y="4914993"/>
            <a:ext cx="210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Contracts</a:t>
            </a:r>
          </a:p>
          <a:p>
            <a:pPr algn="ctr"/>
            <a:endParaRPr lang="en-US" sz="800" b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HealthTrust 	 18866</a:t>
            </a:r>
          </a:p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Premier	PP-NS-1632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59A2E0-5E94-B8D1-A827-820C37BBE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92663">
            <a:off x="6781769" y="1132877"/>
            <a:ext cx="1417345" cy="2174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3572D7-D407-F316-4A33-8B7AD5D41ACE}"/>
              </a:ext>
            </a:extLst>
          </p:cNvPr>
          <p:cNvSpPr txBox="1"/>
          <p:nvPr/>
        </p:nvSpPr>
        <p:spPr>
          <a:xfrm>
            <a:off x="6176432" y="2285861"/>
            <a:ext cx="110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Low dead space design</a:t>
            </a:r>
          </a:p>
        </p:txBody>
      </p:sp>
    </p:spTree>
    <p:extLst>
      <p:ext uri="{BB962C8B-B14F-4D97-AF65-F5344CB8AC3E}">
        <p14:creationId xmlns:p14="http://schemas.microsoft.com/office/powerpoint/2010/main" val="1136256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syringe&#10;&#10;Description automatically generated">
            <a:extLst>
              <a:ext uri="{FF2B5EF4-FFF2-40B4-BE49-F238E27FC236}">
                <a16:creationId xmlns:a16="http://schemas.microsoft.com/office/drawing/2014/main" id="{F61EA1E3-C3ED-65C8-6924-2E7BEAC22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6" t="16133" r="24059" b="4000"/>
          <a:stretch/>
        </p:blipFill>
        <p:spPr>
          <a:xfrm rot="3086668">
            <a:off x="5879825" y="3419602"/>
            <a:ext cx="1199649" cy="3743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0EF530-62F5-2837-87A8-7539C10D97C2}"/>
              </a:ext>
            </a:extLst>
          </p:cNvPr>
          <p:cNvSpPr txBox="1">
            <a:spLocks/>
          </p:cNvSpPr>
          <p:nvPr/>
        </p:nvSpPr>
        <p:spPr>
          <a:xfrm>
            <a:off x="234418" y="55904"/>
            <a:ext cx="8306078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Conventional LL Syringe Promo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16FEC9-9894-B9CF-363F-8EED0C43CA85}"/>
              </a:ext>
            </a:extLst>
          </p:cNvPr>
          <p:cNvSpPr txBox="1"/>
          <p:nvPr/>
        </p:nvSpPr>
        <p:spPr>
          <a:xfrm>
            <a:off x="8980126" y="1019677"/>
            <a:ext cx="31451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MYCO has not commissioned any syringe design changes since launch</a:t>
            </a:r>
          </a:p>
          <a:p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744527-74FE-5AB2-B70B-14BC922D9D55}"/>
              </a:ext>
            </a:extLst>
          </p:cNvPr>
          <p:cNvSpPr txBox="1"/>
          <p:nvPr/>
        </p:nvSpPr>
        <p:spPr>
          <a:xfrm>
            <a:off x="8880226" y="4914993"/>
            <a:ext cx="31451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MYCO has 3</a:t>
            </a:r>
            <a:r>
              <a:rPr lang="en-US" b="1" i="1" baseline="30000" dirty="0">
                <a:solidFill>
                  <a:schemeClr val="bg1"/>
                </a:solidFill>
              </a:rPr>
              <a:t>rd</a:t>
            </a:r>
            <a:r>
              <a:rPr lang="en-US" b="1" i="1" dirty="0">
                <a:solidFill>
                  <a:schemeClr val="bg1"/>
                </a:solidFill>
              </a:rPr>
              <a:t> party U.S. testing performed in January 2023</a:t>
            </a:r>
          </a:p>
          <a:p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63A218-417E-FE4F-C329-6D34F602E2E7}"/>
              </a:ext>
            </a:extLst>
          </p:cNvPr>
          <p:cNvSpPr txBox="1"/>
          <p:nvPr/>
        </p:nvSpPr>
        <p:spPr>
          <a:xfrm>
            <a:off x="1333318" y="5788073"/>
            <a:ext cx="210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Contracts</a:t>
            </a:r>
          </a:p>
          <a:p>
            <a:pPr algn="ctr"/>
            <a:endParaRPr lang="en-US" sz="800" b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HealthTrust 	 18866</a:t>
            </a:r>
          </a:p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Premier	PP-NS-1632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192C698D-CCF6-752D-FEE2-4A6B23F80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221" y="4027289"/>
            <a:ext cx="4386625" cy="11375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solidFill>
                  <a:srgbClr val="76717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TERMS 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 product shipped directly to the end user.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Promotion runs through December 31, 2024.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 samples upon request.  Email: </a:t>
            </a:r>
            <a:r>
              <a:rPr lang="en-US" sz="12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SampleRequests@MYCOMedical.com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27AFC23-87D4-C505-EEEE-02A3BF8F9E74}"/>
              </a:ext>
            </a:extLst>
          </p:cNvPr>
          <p:cNvSpPr txBox="1"/>
          <p:nvPr/>
        </p:nvSpPr>
        <p:spPr>
          <a:xfrm>
            <a:off x="234418" y="1411923"/>
            <a:ext cx="981075" cy="2322268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2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YOU BUY THIS: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2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D42AE91F-02CA-A0EF-3610-4F4D7B35633A}"/>
              </a:ext>
            </a:extLst>
          </p:cNvPr>
          <p:cNvSpPr txBox="1"/>
          <p:nvPr/>
        </p:nvSpPr>
        <p:spPr>
          <a:xfrm>
            <a:off x="4349218" y="1422082"/>
            <a:ext cx="990600" cy="2322268"/>
          </a:xfrm>
          <a:prstGeom prst="rect">
            <a:avLst/>
          </a:prstGeom>
          <a:solidFill>
            <a:srgbClr val="F58B2B"/>
          </a:solidFill>
        </p:spPr>
        <p:txBody>
          <a:bodyPr wrap="square" rtlCol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2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2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GET THIS FREE: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3BCC7446-B6F0-E5B9-16ED-8AC5ADACBF01}"/>
              </a:ext>
            </a:extLst>
          </p:cNvPr>
          <p:cNvSpPr txBox="1"/>
          <p:nvPr/>
        </p:nvSpPr>
        <p:spPr>
          <a:xfrm>
            <a:off x="1286930" y="1422916"/>
            <a:ext cx="2990850" cy="23112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1ML Syringe –	3 Boxes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3ML Syringe –	3 Boxes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5ML Syringe – 	3 Boxes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10ML Syringe – 	3 Boxes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20ML Syringe – 	3 Boxes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30ML Syringes – 	3 Boxes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60ML Syringes – 	3 Boxes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B27A8B13-351A-6E36-0012-0D37E89FF992}"/>
              </a:ext>
            </a:extLst>
          </p:cNvPr>
          <p:cNvSpPr txBox="1"/>
          <p:nvPr/>
        </p:nvSpPr>
        <p:spPr>
          <a:xfrm>
            <a:off x="5360138" y="1423352"/>
            <a:ext cx="2907665" cy="2311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1ML Syringe – 	1 Box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3ML Syringe – 	2 Boxes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5ML Syringe – 	2 Boxes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10ML Syringe – 	2 Boxes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20ML Syringe – 	1 Box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30ML Syringes – 	1 Box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60ML Syringes – 	1 Box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648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ACEC89CAA7044CBC806E09B96BEE5C" ma:contentTypeVersion="2" ma:contentTypeDescription="Create a new document." ma:contentTypeScope="" ma:versionID="be66e405909f982c1ccc50834fa63ef7">
  <xsd:schema xmlns:xsd="http://www.w3.org/2001/XMLSchema" xmlns:xs="http://www.w3.org/2001/XMLSchema" xmlns:p="http://schemas.microsoft.com/office/2006/metadata/properties" xmlns:ns2="8bfb2a59-98ec-425f-859b-39ff7d5ceddc" targetNamespace="http://schemas.microsoft.com/office/2006/metadata/properties" ma:root="true" ma:fieldsID="98b8e4d631cc843010ef46d92f78c1af" ns2:_="">
    <xsd:import namespace="8bfb2a59-98ec-425f-859b-39ff7d5ceddc"/>
    <xsd:element name="properties">
      <xsd:complexType>
        <xsd:sequence>
          <xsd:element name="documentManagement">
            <xsd:complexType>
              <xsd:all>
                <xsd:element ref="ns2:LIT_x0020_Number" minOccurs="0"/>
                <xsd:element ref="ns2:Change_x0020_Control_x0020_Numb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fb2a59-98ec-425f-859b-39ff7d5ceddc" elementFormDefault="qualified">
    <xsd:import namespace="http://schemas.microsoft.com/office/2006/documentManagement/types"/>
    <xsd:import namespace="http://schemas.microsoft.com/office/infopath/2007/PartnerControls"/>
    <xsd:element name="LIT_x0020_Number" ma:index="8" nillable="true" ma:displayName="LIT Number" ma:internalName="LIT_x0020_Number">
      <xsd:simpleType>
        <xsd:restriction base="dms:Text">
          <xsd:maxLength value="255"/>
        </xsd:restriction>
      </xsd:simpleType>
    </xsd:element>
    <xsd:element name="Change_x0020_Control_x0020_Number" ma:index="9" nillable="true" ma:displayName="Change Control Number" ma:internalName="Change_x0020_Control_x0020_Number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hange_x0020_Control_x0020_Number xmlns="8bfb2a59-98ec-425f-859b-39ff7d5ceddc" xsi:nil="true"/>
    <LIT_x0020_Number xmlns="8bfb2a59-98ec-425f-859b-39ff7d5cedd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EA22AB-DB07-4905-BB61-F359DB9C66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fb2a59-98ec-425f-859b-39ff7d5ce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7E6FE0-FB47-4A2F-8794-561542976F44}">
  <ds:schemaRefs>
    <ds:schemaRef ds:uri="http://purl.org/dc/dcmitype/"/>
    <ds:schemaRef ds:uri="http://schemas.microsoft.com/office/2006/documentManagement/types"/>
    <ds:schemaRef ds:uri="http://purl.org/dc/elements/1.1/"/>
    <ds:schemaRef ds:uri="8bfb2a59-98ec-425f-859b-39ff7d5ceddc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4918D76-5BD9-457D-AA87-48AF68C2B7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31015</TotalTime>
  <Words>1287</Words>
  <Application>Microsoft Office PowerPoint</Application>
  <PresentationFormat>Widescreen</PresentationFormat>
  <Paragraphs>231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Geoff Rohrer</dc:creator>
  <cp:lastModifiedBy>Karen Decker</cp:lastModifiedBy>
  <cp:revision>47</cp:revision>
  <dcterms:created xsi:type="dcterms:W3CDTF">2022-04-18T16:16:47Z</dcterms:created>
  <dcterms:modified xsi:type="dcterms:W3CDTF">2024-04-25T13:21:09Z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0x01010022ACEC89CAA7044CBC806E09B96BEE5C</vt:lpwstr>
  </property>
</Properties>
</file>